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7" r:id="rId10"/>
    <p:sldId id="268" r:id="rId11"/>
    <p:sldId id="276" r:id="rId12"/>
    <p:sldId id="281" r:id="rId13"/>
    <p:sldId id="269" r:id="rId14"/>
    <p:sldId id="277" r:id="rId15"/>
    <p:sldId id="282" r:id="rId16"/>
    <p:sldId id="264" r:id="rId17"/>
    <p:sldId id="270" r:id="rId18"/>
    <p:sldId id="271" r:id="rId19"/>
    <p:sldId id="273" r:id="rId20"/>
    <p:sldId id="274" r:id="rId21"/>
    <p:sldId id="26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B7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58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1532BB-468B-4C6D-8EF3-7E9355BE6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F61038-32FF-4BB8-8CF2-7CE63752F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57D69F-DA38-4ED2-A4A3-25085B34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C0CA-2F49-4B5F-B9A8-A6BCCEE7C57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04EF48-F313-484A-A467-CBC59AB3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E03EEC-911C-4B59-87B6-CDCE4BBA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EC88-2D6C-49FB-93CA-9E3029D1F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136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94E167-16BA-4476-B909-0D4B16B6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40C58E1-108F-43A1-851D-2FCCAFFCF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3B4DA7-FAA4-4935-A8E6-31592C6F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C0CA-2F49-4B5F-B9A8-A6BCCEE7C57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4B1B8D-BC41-4665-8634-1EBE7D60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5729D2-7E09-4EAD-8689-CA4EE77F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EC88-2D6C-49FB-93CA-9E3029D1F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7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C99070E-9067-4A21-9B34-FC6DDE47D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662B364-1408-420C-A8BF-98A81A668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CD3C57-A3DB-445F-844A-2B7C729FC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C0CA-2F49-4B5F-B9A8-A6BCCEE7C57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E8692D-47D0-422D-9F32-B7273842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AEE405-3AC3-4A0B-88E3-709B509F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EC88-2D6C-49FB-93CA-9E3029D1F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264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48F6E9-6F07-48F0-9B1A-FD096AAE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CEC38E-FAB0-4F9A-A25F-D2F5D653A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2EBCA2-DD7C-4792-816C-09C8DFEF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C0CA-2F49-4B5F-B9A8-A6BCCEE7C57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652B69-8289-40B8-A339-608AD336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91164A-FDF7-4BC1-AE8B-937D6DE6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EC88-2D6C-49FB-93CA-9E3029D1F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615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41D38E-1431-4816-9E1C-A7488818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1B40C7-06B8-417C-9755-1B96B7A64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33F7E0-9BA5-4306-A311-30DF96D6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C0CA-2F49-4B5F-B9A8-A6BCCEE7C57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6EB33C-648D-4904-923F-535AE42C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BEDF30-388F-493F-BC03-696BBB28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EC88-2D6C-49FB-93CA-9E3029D1F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284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55D11C-A2B6-4153-973B-66162776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6238BA-8AF5-447F-8A37-B35B5A01D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C86CDF-B35A-431A-B4C9-4091E2A39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16B461-FF69-424E-B6FC-D3D3C046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C0CA-2F49-4B5F-B9A8-A6BCCEE7C57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6F72FF3-A3E5-4DF2-AD5D-0B462258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BE85AED-E252-4CF7-8F94-9D25CF0B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EC88-2D6C-49FB-93CA-9E3029D1F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77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E9E095-0C27-4E03-B70A-A879993D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714DC8-EE55-4EA4-8244-9FED7E8E3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DFD4782-B79F-4486-BEDB-E968E9FB2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E714119-9631-489A-9B3B-EF24F009A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2A3A19B-998A-4D12-8F66-DBF71EA85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4ED709E-1E8B-47DA-8207-5437B226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C0CA-2F49-4B5F-B9A8-A6BCCEE7C57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BEDA36B-5397-4C21-BCC9-621BA806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EE5D7D6-9B12-4FAE-A492-D5A98BC2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EC88-2D6C-49FB-93CA-9E3029D1F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170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80DC4F-9443-449A-9BD9-DF0B6886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1BB9055-5EA1-43EE-A1D3-7BF0929F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C0CA-2F49-4B5F-B9A8-A6BCCEE7C57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7B0E041-10F2-4B41-9BFF-5583D940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842FB4-48E6-4B06-9072-5C056D71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EC88-2D6C-49FB-93CA-9E3029D1F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816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C06E585-6B5D-4065-B250-4B0156E9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C0CA-2F49-4B5F-B9A8-A6BCCEE7C57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8B913CC-657E-4EC1-8375-70A0345A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1F0F490-D5D8-45E7-8193-1F3202B9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EC88-2D6C-49FB-93CA-9E3029D1F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700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C43421-A70C-4EEC-A602-FA5A6B09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706D29-D68F-49E9-AF9D-D21D022EE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DF6F9E-DAF1-46E8-92D9-AE053A0E6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F7F47F-FEBD-493A-9673-504B1914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C0CA-2F49-4B5F-B9A8-A6BCCEE7C57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EAECEA-FCB4-41B7-B5DD-66D2F7F4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7790E9-7E2D-450B-B425-278C7D03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EC88-2D6C-49FB-93CA-9E3029D1F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449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0862B9-4DD8-4E73-8012-D69360848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FF6FE9E-B822-4166-9E15-905B9AEE5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274EC6C-B41D-4780-8CC1-52A133FD9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27862B-FA96-4193-80FE-1EFA0E08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C0CA-2F49-4B5F-B9A8-A6BCCEE7C57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660C7C-7956-49A4-8700-55F10C4C7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C2AE0D1-5292-4B2F-B731-99D4E2D4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EC88-2D6C-49FB-93CA-9E3029D1F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77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84075F-BB18-42A9-B929-063783B7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C3D3A7-070D-414A-9698-A02A48F4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379FF9-8BF7-4DF5-B881-F3912984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C0CA-2F49-4B5F-B9A8-A6BCCEE7C57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860716-A0D0-47A8-AC6D-173614273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1FEDA4-1D67-4B7C-A152-E36861A52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EC88-2D6C-49FB-93CA-9E3029D1F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156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12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7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D925EE-693B-488B-87C3-2575C8A76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Проблемы и </a:t>
            </a:r>
            <a:r>
              <a:rPr lang="ru-RU" b="1" dirty="0" smtClean="0"/>
              <a:t>условия </a:t>
            </a:r>
            <a:r>
              <a:rPr lang="ru-RU" b="1" dirty="0"/>
              <a:t>развития сетевой экономики и роль рекламы в сетевых экономических отношениях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362BA88-8209-4050-9E90-A3764FB04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4389"/>
            <a:ext cx="9144000" cy="1450731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Николь Мак-</a:t>
            </a:r>
            <a:r>
              <a:rPr lang="ru-RU" sz="2000" dirty="0" err="1"/>
              <a:t>Грэт</a:t>
            </a:r>
            <a:r>
              <a:rPr lang="ru-RU" sz="2000" dirty="0"/>
              <a:t> </a:t>
            </a:r>
            <a:r>
              <a:rPr lang="ru-RU" sz="2000" dirty="0" smtClean="0"/>
              <a:t>10.5</a:t>
            </a:r>
            <a:endParaRPr lang="ru-RU" sz="2000" dirty="0"/>
          </a:p>
          <a:p>
            <a:pPr algn="l"/>
            <a:r>
              <a:rPr lang="ru-RU" sz="2000" dirty="0" smtClean="0"/>
              <a:t>Аня </a:t>
            </a:r>
            <a:r>
              <a:rPr lang="ru-RU" sz="2000" dirty="0"/>
              <a:t>Драгайцева 10.5</a:t>
            </a:r>
          </a:p>
          <a:p>
            <a:pPr algn="l"/>
            <a:r>
              <a:rPr lang="ru-RU" sz="2000" dirty="0"/>
              <a:t>Руководитель</a:t>
            </a:r>
            <a:r>
              <a:rPr lang="en-US" sz="2000" dirty="0"/>
              <a:t>: </a:t>
            </a:r>
            <a:r>
              <a:rPr lang="ru-RU" sz="2000" dirty="0"/>
              <a:t>Гиглавый А. В.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2ECAAEB-00A8-4597-916D-E992784CE54A}"/>
              </a:ext>
            </a:extLst>
          </p:cNvPr>
          <p:cNvSpPr txBox="1">
            <a:spLocks/>
          </p:cNvSpPr>
          <p:nvPr/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F14DFF25-7929-4F62-A465-55DC13923D82}"/>
              </a:ext>
            </a:extLst>
          </p:cNvPr>
          <p:cNvSpPr txBox="1">
            <a:spLocks/>
          </p:cNvSpPr>
          <p:nvPr/>
        </p:nvSpPr>
        <p:spPr>
          <a:xfrm>
            <a:off x="1524000" y="35210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8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97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3B87E0-3074-49AD-876C-55E73F04C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Преимущества сетевой экономики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E8169D-D27C-41CE-BDB8-89E190B5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37179" cy="4647643"/>
          </a:xfrm>
        </p:spPr>
        <p:txBody>
          <a:bodyPr/>
          <a:lstStyle/>
          <a:p>
            <a:r>
              <a:rPr lang="ru-RU" dirty="0"/>
              <a:t>расширенный доступ к любой необходимой информации для всех участников обмена </a:t>
            </a:r>
            <a:endParaRPr lang="en-US" dirty="0" smtClean="0"/>
          </a:p>
          <a:p>
            <a:r>
              <a:rPr lang="ru-RU" dirty="0"/>
              <a:t>существование необходимых условий для высокой степени приспособления фирм-производителей к изменяющемуся спросу потребителя </a:t>
            </a:r>
            <a:endParaRPr lang="en-US" dirty="0" smtClean="0"/>
          </a:p>
          <a:p>
            <a:r>
              <a:rPr lang="ru-RU" dirty="0"/>
              <a:t>доступ к электронной системе коммуникаций, </a:t>
            </a:r>
            <a:r>
              <a:rPr lang="ru-RU" dirty="0" smtClean="0"/>
              <a:t>позволяющей</a:t>
            </a:r>
            <a:r>
              <a:rPr lang="en-US" dirty="0" smtClean="0"/>
              <a:t> </a:t>
            </a:r>
            <a:r>
              <a:rPr lang="ru-RU" dirty="0" smtClean="0"/>
              <a:t>связывать </a:t>
            </a:r>
            <a:r>
              <a:rPr lang="ru-RU" dirty="0"/>
              <a:t>спрос и предложение без посредников </a:t>
            </a:r>
            <a:endParaRPr lang="en-US" dirty="0" smtClean="0"/>
          </a:p>
          <a:p>
            <a:r>
              <a:rPr lang="ru-RU" dirty="0"/>
              <a:t>минимальные барьеры для вхождения на отраслевые рынки; отсутствие монополистического контроля над ценами со стороны крупных производителей </a:t>
            </a:r>
          </a:p>
        </p:txBody>
      </p:sp>
      <p:pic>
        <p:nvPicPr>
          <p:cNvPr id="5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  <p:sp>
        <p:nvSpPr>
          <p:cNvPr id="6" name="Стрелка: вправо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64C489BD-D11C-4EDB-B892-0B30C6844201}"/>
              </a:ext>
            </a:extLst>
          </p:cNvPr>
          <p:cNvSpPr/>
          <p:nvPr/>
        </p:nvSpPr>
        <p:spPr>
          <a:xfrm>
            <a:off x="11032880" y="6383215"/>
            <a:ext cx="641839" cy="33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68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Преимущества участия в электронном рынке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09030990"/>
              </p:ext>
            </p:extLst>
          </p:nvPr>
        </p:nvGraphicFramePr>
        <p:xfrm>
          <a:off x="776290" y="1860404"/>
          <a:ext cx="10626461" cy="3273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/>
                <a:gridCol w="5368661"/>
              </a:tblGrid>
              <a:tr h="49193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производителя</a:t>
                      </a:r>
                      <a:r>
                        <a:rPr lang="ru-RU" sz="2400" b="1" dirty="0" smtClean="0">
                          <a:effectLst/>
                        </a:rPr>
                        <a:t> </a:t>
                      </a:r>
                      <a:endParaRPr lang="ru-RU" sz="2400" b="1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потребителя</a:t>
                      </a:r>
                      <a:r>
                        <a:rPr lang="ru-RU" sz="2400" b="1" dirty="0" smtClean="0">
                          <a:effectLst/>
                        </a:rPr>
                        <a:t> </a:t>
                      </a:r>
                      <a:endParaRPr lang="ru-RU" sz="2400" b="1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</a:tr>
              <a:tr h="894424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Сокращение затрат на сбыт, рекламу и содержание розничной сети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цены (фактически продукция реализуется в розницу по оптовым ценам)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</a:tr>
              <a:tr h="119513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затрат на хранение запасов готовой продукции при возможных поставках «под заказ»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индивидуализации товара (покупка продукции с заранее оговоренными особенностями и изменениями)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</a:tr>
              <a:tr h="692097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Потенциальный рост новых потребителей </a:t>
                      </a:r>
                      <a:endParaRPr lang="ru-RU" sz="20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выбора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27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D7B87A-A1FB-48F8-B72E-DDC3EF40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Проблематичные аспекты развития сетевой экономики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D70649-DC58-4FCF-9B9D-57CE26A29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Эффект </a:t>
            </a:r>
            <a:r>
              <a:rPr lang="en-US" dirty="0" smtClean="0"/>
              <a:t>“</a:t>
            </a:r>
            <a:r>
              <a:rPr lang="ru-RU" dirty="0" smtClean="0"/>
              <a:t>сетевой ловушки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Защита прав собственности производимых сетевых благ</a:t>
            </a:r>
          </a:p>
          <a:p>
            <a:r>
              <a:rPr lang="ru-RU" dirty="0" smtClean="0"/>
              <a:t>Неравенство между более и менее адаптированными к сетевым отношениям компаниями </a:t>
            </a:r>
            <a:endParaRPr lang="ru-RU" dirty="0"/>
          </a:p>
        </p:txBody>
      </p:sp>
      <p:pic>
        <p:nvPicPr>
          <p:cNvPr id="5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  <p:sp>
        <p:nvSpPr>
          <p:cNvPr id="6" name="Стрелка: вправо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64C489BD-D11C-4EDB-B892-0B30C6844201}"/>
              </a:ext>
            </a:extLst>
          </p:cNvPr>
          <p:cNvSpPr/>
          <p:nvPr/>
        </p:nvSpPr>
        <p:spPr>
          <a:xfrm>
            <a:off x="11032880" y="6383215"/>
            <a:ext cx="641839" cy="33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72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1340CF-C5B7-4645-9DF4-2EECE53D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Побочное проявление </a:t>
            </a:r>
            <a:r>
              <a:rPr lang="ru-RU" sz="4000" b="1" dirty="0" smtClean="0"/>
              <a:t>особенностей сетевой </a:t>
            </a:r>
            <a:r>
              <a:rPr lang="ru-RU" sz="4000" b="1" dirty="0"/>
              <a:t>экономики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7B91C6-2C17-4F79-9239-B0D1527B8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596"/>
            <a:ext cx="500242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Теневой рынок (</a:t>
            </a:r>
            <a:r>
              <a:rPr lang="ru-RU" dirty="0" err="1" smtClean="0"/>
              <a:t>Даркнет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(годовой оборот примерно оценивается до 600 млн. долларов)</a:t>
            </a:r>
          </a:p>
          <a:p>
            <a:endParaRPr lang="ru-RU" dirty="0"/>
          </a:p>
        </p:txBody>
      </p:sp>
      <p:pic>
        <p:nvPicPr>
          <p:cNvPr id="5" name="Изображение 4" descr="tor_browser_skacha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06" y="3154398"/>
            <a:ext cx="3221496" cy="1976378"/>
          </a:xfrm>
          <a:prstGeom prst="rect">
            <a:avLst/>
          </a:prstGeom>
        </p:spPr>
      </p:pic>
      <p:pic>
        <p:nvPicPr>
          <p:cNvPr id="6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78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Проблемы сетевой экономики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проблема границ национальной экономики</a:t>
            </a:r>
            <a:endParaRPr lang="ru-RU" dirty="0"/>
          </a:p>
          <a:p>
            <a:r>
              <a:rPr lang="ru-RU" dirty="0"/>
              <a:t>н</a:t>
            </a:r>
            <a:r>
              <a:rPr lang="ru-RU" dirty="0" smtClean="0"/>
              <a:t>алоги и таможенные пошлины</a:t>
            </a:r>
          </a:p>
          <a:p>
            <a:r>
              <a:rPr lang="ru-RU" dirty="0"/>
              <a:t>э</a:t>
            </a:r>
            <a:r>
              <a:rPr lang="ru-RU" dirty="0" smtClean="0"/>
              <a:t>лектронные деньги</a:t>
            </a:r>
          </a:p>
          <a:p>
            <a:r>
              <a:rPr lang="ru-RU" dirty="0"/>
              <a:t>о</a:t>
            </a:r>
            <a:r>
              <a:rPr lang="ru-RU" dirty="0" smtClean="0"/>
              <a:t>бострение конкуренции между традиционными компаниями и компаниями базирующимися в Интернете</a:t>
            </a:r>
          </a:p>
          <a:p>
            <a:r>
              <a:rPr lang="ru-RU" dirty="0"/>
              <a:t>о</a:t>
            </a:r>
            <a:r>
              <a:rPr lang="ru-RU" dirty="0" smtClean="0"/>
              <a:t>тслеживание точек экспорта и импорта товаров</a:t>
            </a:r>
            <a:endParaRPr lang="en-US" dirty="0" smtClean="0"/>
          </a:p>
          <a:p>
            <a:r>
              <a:rPr lang="ru-RU" dirty="0"/>
              <a:t>н</a:t>
            </a:r>
            <a:r>
              <a:rPr lang="ru-RU" dirty="0" smtClean="0"/>
              <a:t>едовольство </a:t>
            </a:r>
            <a:r>
              <a:rPr lang="ru-RU" dirty="0"/>
              <a:t>и </a:t>
            </a:r>
            <a:r>
              <a:rPr lang="ru-RU" dirty="0" smtClean="0"/>
              <a:t>недоверие некоторых </a:t>
            </a:r>
            <a:r>
              <a:rPr lang="ru-RU" dirty="0"/>
              <a:t>пользователей </a:t>
            </a:r>
            <a:endParaRPr lang="ru-RU" dirty="0" smtClean="0"/>
          </a:p>
        </p:txBody>
      </p:sp>
      <p:pic>
        <p:nvPicPr>
          <p:cNvPr id="5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38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D7B87A-A1FB-48F8-B72E-DDC3EF40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Роль рекламы в сетевой экономике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D70649-DC58-4FCF-9B9D-57CE26A29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673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Реклама играет чрезвычайно важную роль в сетевой экономике, поскольку только с ее привлечением экономические субъекты могут успешно функционировать в условиях сетевых отношений, привлекая потенциальных потребителей производимой продукции и других сетевых благ</a:t>
            </a:r>
            <a:endParaRPr lang="ru-RU" dirty="0"/>
          </a:p>
        </p:txBody>
      </p:sp>
      <p:pic>
        <p:nvPicPr>
          <p:cNvPr id="5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72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C41A70-30EA-4310-B2C8-B633115C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Определение рекламы</a:t>
            </a:r>
            <a:endParaRPr lang="ru-RU" sz="4000" b="1" dirty="0"/>
          </a:p>
        </p:txBody>
      </p:sp>
      <p:pic>
        <p:nvPicPr>
          <p:cNvPr id="5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827958" y="1753934"/>
            <a:ext cx="466183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Реклама – это система мер целенаправленного воздействия на потребителей, формирующая и регулирующая движение товара на </a:t>
            </a:r>
            <a:r>
              <a:rPr lang="ru-RU" dirty="0" smtClean="0"/>
              <a:t>рынке </a:t>
            </a:r>
            <a:endParaRPr lang="ru-RU" dirty="0"/>
          </a:p>
          <a:p>
            <a:endParaRPr lang="ru-RU" dirty="0"/>
          </a:p>
        </p:txBody>
      </p:sp>
      <p:pic>
        <p:nvPicPr>
          <p:cNvPr id="13" name="Изображение 12" descr="c8cd51c719ecd2e4342a5e9c335fba4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59" y="1863963"/>
            <a:ext cx="5820617" cy="3174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91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D7B87A-A1FB-48F8-B72E-DDC3EF40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Факторы воздействия рекламы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D70649-DC58-4FCF-9B9D-57CE26A29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Внимание</a:t>
            </a:r>
          </a:p>
          <a:p>
            <a:r>
              <a:rPr lang="ru-RU" dirty="0" smtClean="0"/>
              <a:t>Интерес</a:t>
            </a:r>
          </a:p>
          <a:p>
            <a:r>
              <a:rPr lang="ru-RU" dirty="0" smtClean="0"/>
              <a:t>Формирование желания</a:t>
            </a:r>
          </a:p>
          <a:p>
            <a:r>
              <a:rPr lang="ru-RU" dirty="0" smtClean="0"/>
              <a:t>Внушения</a:t>
            </a:r>
            <a:endParaRPr lang="ru-RU" dirty="0"/>
          </a:p>
        </p:txBody>
      </p:sp>
      <p:pic>
        <p:nvPicPr>
          <p:cNvPr id="5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72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C2F19F-8FAA-4EF0-BE47-DAC591BF6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58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Виды рекламной деятельности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42825133"/>
              </p:ext>
            </p:extLst>
          </p:nvPr>
        </p:nvGraphicFramePr>
        <p:xfrm>
          <a:off x="983245" y="1123618"/>
          <a:ext cx="10206680" cy="49338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3400"/>
                <a:gridCol w="5833280"/>
              </a:tblGrid>
              <a:tr h="41002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Социальные сферы рекламной деятельности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Предмет рекламы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</a:tr>
              <a:tr h="5558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Экономика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Производство, торговля, финансы, предложения рабочей силы, поиски работы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</a:tr>
              <a:tr h="4100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Бытовые услуги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Починка, пошив, изготовление предметов быта, отдыха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</a:tr>
              <a:tr h="4100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Интеллектуальные</a:t>
                      </a:r>
                      <a:r>
                        <a:rPr lang="ru-RU" sz="1600" baseline="0" dirty="0" smtClean="0"/>
                        <a:t> услуги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Образование, медицина, книги, пресса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</a:tr>
              <a:tr h="4100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Зрелища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Цирковые, театральные, концертные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</a:tr>
              <a:tr h="5558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Политика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Агитация за кандидатов на выборах,</a:t>
                      </a:r>
                      <a:r>
                        <a:rPr lang="ru-RU" sz="1600" baseline="0" dirty="0" smtClean="0"/>
                        <a:t> вступление в партии 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</a:tr>
              <a:tr h="7898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Наука и экология 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Реклама просветительского направления, научная популяризация в листовках, плакатах, проспектах, буклетах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</a:tr>
              <a:tr h="5558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Благотворительность 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Сообщения о благотворительных акциях, призывы к пожертвованиям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</a:tr>
              <a:tr h="7898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Семейные и межличностные</a:t>
                      </a:r>
                      <a:r>
                        <a:rPr lang="ru-RU" sz="1600" baseline="0" dirty="0" smtClean="0"/>
                        <a:t> отношения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брачные объявления, приглашения к знакомству, к совершению совместных путешествий, вступлению в дело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endParaRPr lang="ru-RU" sz="1600" dirty="0"/>
                    </a:p>
                  </a:txBody>
                  <a:tcPr>
                    <a:solidFill>
                      <a:srgbClr val="FFE2B7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14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D18FF7-1517-4BA8-A79E-B24E9D35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Эффективность рекламной деятельности 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C1A238-DA9C-4033-9712-AB048316C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18" y="1825625"/>
            <a:ext cx="10494282" cy="4351338"/>
          </a:xfrm>
        </p:spPr>
        <p:txBody>
          <a:bodyPr/>
          <a:lstStyle/>
          <a:p>
            <a:r>
              <a:rPr lang="ru-RU" dirty="0" smtClean="0"/>
              <a:t>Формула расчета дополнительного товарооборота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err="1" smtClean="0"/>
              <a:t>Тд</a:t>
            </a:r>
            <a:r>
              <a:rPr lang="ru-RU" dirty="0" smtClean="0"/>
              <a:t> = Тс</a:t>
            </a:r>
            <a:r>
              <a:rPr lang="en-US" dirty="0" smtClean="0"/>
              <a:t> *</a:t>
            </a:r>
            <a:r>
              <a:rPr lang="ru-RU" dirty="0" smtClean="0"/>
              <a:t> П </a:t>
            </a:r>
            <a:r>
              <a:rPr lang="en-US" dirty="0" smtClean="0"/>
              <a:t>* </a:t>
            </a:r>
            <a:r>
              <a:rPr lang="ru-RU" dirty="0" smtClean="0"/>
              <a:t>Д</a:t>
            </a:r>
            <a:r>
              <a:rPr lang="en-US" dirty="0" smtClean="0"/>
              <a:t>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100      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ru-RU" dirty="0" smtClean="0"/>
              <a:t>Формула расчета экономического эффекта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en-US" dirty="0" smtClean="0"/>
              <a:t> </a:t>
            </a:r>
            <a:r>
              <a:rPr lang="ru-RU" dirty="0" smtClean="0"/>
              <a:t> Э = </a:t>
            </a:r>
            <a:r>
              <a:rPr lang="ru-RU" dirty="0" err="1" smtClean="0"/>
              <a:t>Тд</a:t>
            </a:r>
            <a:r>
              <a:rPr lang="ru-RU" dirty="0" smtClean="0"/>
              <a:t> </a:t>
            </a:r>
            <a:r>
              <a:rPr lang="en-US" dirty="0" smtClean="0"/>
              <a:t> *  </a:t>
            </a:r>
            <a:r>
              <a:rPr lang="ru-RU" dirty="0" err="1" smtClean="0"/>
              <a:t>Нт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100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5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40053" y="2857393"/>
            <a:ext cx="146462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4809" y="4880111"/>
            <a:ext cx="1321348" cy="45719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1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5DD9C5-23F9-4038-BA16-505408D5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Оглавление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C73711-517F-4DBF-9F2A-AF402359E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874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hlinkClick r:id="rId2" action="ppaction://hlinksldjump"/>
              </a:rPr>
              <a:t>Актуальность работы</a:t>
            </a:r>
            <a:r>
              <a:rPr lang="en-US" dirty="0">
                <a:hlinkClick r:id="rId2" action="ppaction://hlinksldjump"/>
              </a:rPr>
              <a:t>/</a:t>
            </a:r>
            <a:r>
              <a:rPr lang="ru-RU" dirty="0">
                <a:hlinkClick r:id="rId2" action="ppaction://hlinksldjump"/>
              </a:rPr>
              <a:t>Цель работы</a:t>
            </a:r>
            <a:endParaRPr lang="ru-RU" dirty="0"/>
          </a:p>
          <a:p>
            <a:r>
              <a:rPr lang="ru-RU" dirty="0">
                <a:hlinkClick r:id="rId3" action="ppaction://hlinksldjump"/>
              </a:rPr>
              <a:t>Определение сетевой экономики</a:t>
            </a:r>
            <a:endParaRPr lang="ru-RU" dirty="0"/>
          </a:p>
          <a:p>
            <a:r>
              <a:rPr lang="ru-RU" dirty="0">
                <a:hlinkClick r:id="rId4" action="ppaction://hlinksldjump"/>
              </a:rPr>
              <a:t>Особенности сетевой экономики</a:t>
            </a:r>
            <a:endParaRPr lang="ru-RU" dirty="0"/>
          </a:p>
          <a:p>
            <a:r>
              <a:rPr lang="ru-RU" dirty="0">
                <a:hlinkClick r:id="rId5" action="ppaction://hlinksldjump"/>
              </a:rPr>
              <a:t>Структура интернет экономики </a:t>
            </a:r>
            <a:endParaRPr lang="ru-RU" dirty="0"/>
          </a:p>
          <a:p>
            <a:r>
              <a:rPr lang="ru-RU" dirty="0">
                <a:hlinkClick r:id="rId6" action="ppaction://hlinksldjump"/>
              </a:rPr>
              <a:t>Преимущества сетевой </a:t>
            </a:r>
            <a:r>
              <a:rPr lang="ru-RU" dirty="0" smtClean="0">
                <a:hlinkClick r:id="rId6" action="ppaction://hlinksldjump"/>
              </a:rPr>
              <a:t>экономики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Проблематичные аспекты развития сетевой экономики</a:t>
            </a:r>
            <a:endParaRPr lang="ru-RU" dirty="0" smtClean="0"/>
          </a:p>
          <a:p>
            <a:r>
              <a:rPr lang="ru-RU" dirty="0">
                <a:hlinkClick r:id="rId8" action="ppaction://hlinksldjump"/>
              </a:rPr>
              <a:t>Проблемы сетевой </a:t>
            </a:r>
            <a:r>
              <a:rPr lang="ru-RU" dirty="0" smtClean="0">
                <a:hlinkClick r:id="rId8" action="ppaction://hlinksldjump"/>
              </a:rPr>
              <a:t>экономики</a:t>
            </a:r>
            <a:endParaRPr lang="ru-RU" dirty="0" smtClean="0"/>
          </a:p>
          <a:p>
            <a:r>
              <a:rPr lang="ru-RU" dirty="0" smtClean="0">
                <a:hlinkClick r:id="rId9" action="ppaction://hlinksldjump"/>
              </a:rPr>
              <a:t>Роль рекламы в сетевой экономике</a:t>
            </a:r>
            <a:endParaRPr lang="en-US" dirty="0"/>
          </a:p>
          <a:p>
            <a:r>
              <a:rPr lang="ru-RU" dirty="0" smtClean="0">
                <a:hlinkClick r:id="rId10" action="ppaction://hlinksldjump"/>
              </a:rPr>
              <a:t>Определение рекламы</a:t>
            </a:r>
            <a:endParaRPr lang="ru-RU" dirty="0" smtClean="0"/>
          </a:p>
          <a:p>
            <a:r>
              <a:rPr lang="ru-RU" dirty="0" smtClean="0">
                <a:hlinkClick r:id="rId11" action="ppaction://hlinksldjump"/>
              </a:rPr>
              <a:t>Факторы воздействия рекламы и их классификация</a:t>
            </a:r>
            <a:endParaRPr lang="ru-RU" dirty="0" smtClean="0"/>
          </a:p>
          <a:p>
            <a:r>
              <a:rPr lang="ru-RU" dirty="0" smtClean="0">
                <a:hlinkClick r:id="rId12" action="ppaction://hlinksldjump"/>
              </a:rPr>
              <a:t>Эффективность рекламной деятельности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94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A7E3E1-43AC-4EE6-BFC6-CB97F53BC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97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ВЫВОДЫ</a:t>
            </a:r>
            <a:endParaRPr lang="ru-RU" sz="6000" b="1" dirty="0"/>
          </a:p>
        </p:txBody>
      </p:sp>
      <p:pic>
        <p:nvPicPr>
          <p:cNvPr id="5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75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4F658-B4DF-45B8-9926-9FB94D291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89" y="200997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/>
              <a:t>СПАСИБО ЗА </a:t>
            </a:r>
            <a:r>
              <a:rPr lang="ru-RU" sz="8000" dirty="0" smtClean="0"/>
              <a:t>ВНИМАНИЕ</a:t>
            </a:r>
            <a:r>
              <a:rPr lang="en-US" sz="8000" dirty="0" smtClean="0"/>
              <a:t>!</a:t>
            </a:r>
            <a:endParaRPr lang="ru-RU" sz="8000" dirty="0"/>
          </a:p>
        </p:txBody>
      </p:sp>
    </p:spTree>
    <p:extLst>
      <p:ext uri="{BB962C8B-B14F-4D97-AF65-F5344CB8AC3E}">
        <p14:creationId xmlns="" xmlns:p14="http://schemas.microsoft.com/office/powerpoint/2010/main" val="30364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2A4A7C-3910-4A79-B1BF-DB6BE10D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Актуальность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BCDEF4-5CA5-49AB-A101-6C978A143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554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современном </a:t>
            </a:r>
            <a:r>
              <a:rPr lang="ru-RU" dirty="0"/>
              <a:t>мире сетевая экономика получает все более и более широкое </a:t>
            </a:r>
            <a:r>
              <a:rPr lang="ru-RU" dirty="0" smtClean="0"/>
              <a:t>распространение,</a:t>
            </a:r>
            <a:r>
              <a:rPr lang="en-US" dirty="0" smtClean="0"/>
              <a:t> </a:t>
            </a:r>
            <a:r>
              <a:rPr lang="ru-RU" dirty="0" smtClean="0"/>
              <a:t>вследствие чего ее изучение и грамотное использование полученных знаний необходимо предпринимателям </a:t>
            </a:r>
            <a:r>
              <a:rPr lang="ru-RU" dirty="0"/>
              <a:t>для успешного конкурирования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ru-RU" dirty="0" smtClean="0"/>
              <a:t>рынке и потребителям для большей осведомленности.</a:t>
            </a:r>
            <a:endParaRPr lang="ru-RU" dirty="0"/>
          </a:p>
        </p:txBody>
      </p:sp>
      <p:pic>
        <p:nvPicPr>
          <p:cNvPr id="4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  <p:sp>
        <p:nvSpPr>
          <p:cNvPr id="5" name="Стрелка: вправо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CE864132-169C-4977-8032-FED99E2ED7FF}"/>
              </a:ext>
            </a:extLst>
          </p:cNvPr>
          <p:cNvSpPr/>
          <p:nvPr/>
        </p:nvSpPr>
        <p:spPr>
          <a:xfrm>
            <a:off x="11032880" y="6383215"/>
            <a:ext cx="641839" cy="33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 descr="1490851650716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06" y="1757785"/>
            <a:ext cx="3504079" cy="3504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99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646F4F-18F7-46B3-A0C0-AAB1EF3C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Цель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E0CF8B-4032-4182-AAC2-120977338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539" y="1700883"/>
            <a:ext cx="686081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Цель работы состоит в том, чтобы выявить основные проблемы в устройстве </a:t>
            </a:r>
            <a:r>
              <a:rPr lang="ru-RU" dirty="0" smtClean="0"/>
              <a:t>и функционировании </a:t>
            </a:r>
            <a:r>
              <a:rPr lang="ru-RU" dirty="0"/>
              <a:t>сетевой экономики. </a:t>
            </a:r>
            <a:r>
              <a:rPr lang="ru-RU" dirty="0" smtClean="0"/>
              <a:t>Также необходимо выявить </a:t>
            </a:r>
            <a:r>
              <a:rPr lang="ru-RU" dirty="0"/>
              <a:t>ряд преимуществ которые получают экономические субъекты, </a:t>
            </a:r>
            <a:r>
              <a:rPr lang="ru-RU" dirty="0" smtClean="0"/>
              <a:t>участвуя </a:t>
            </a:r>
            <a:r>
              <a:rPr lang="ru-RU" dirty="0"/>
              <a:t>в сетевых экономических отношениях. </a:t>
            </a:r>
            <a:r>
              <a:rPr lang="ru-RU" dirty="0" smtClean="0"/>
              <a:t>В дополнение к вышеупомянутым целям следует добавить обозначение роли </a:t>
            </a:r>
            <a:r>
              <a:rPr lang="ru-RU" dirty="0"/>
              <a:t>рекламы в продвижении различных благ в условиях сетевой экономики.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Изображение 5" descr="151787352222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45" y="1961844"/>
            <a:ext cx="3594865" cy="3594865"/>
          </a:xfrm>
          <a:prstGeom prst="rect">
            <a:avLst/>
          </a:prstGeom>
        </p:spPr>
      </p:pic>
      <p:pic>
        <p:nvPicPr>
          <p:cNvPr id="7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6761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8311BD-3E0B-4AE6-A795-A95448F9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Определение сетевой экономики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2FEAA9-0AAF-45A7-9E53-77CA056B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Сетевая </a:t>
            </a:r>
            <a:r>
              <a:rPr lang="ru-RU" dirty="0"/>
              <a:t>экономика – это система, в которой любая компания или человек имеет доступ к информации о любом другом субъекте, а также может совершать сделки напрямую, без посредников, существующих в традиционной </a:t>
            </a:r>
            <a:r>
              <a:rPr lang="ru-RU" dirty="0" smtClean="0"/>
              <a:t>экономике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трелка: вправо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64C489BD-D11C-4EDB-B892-0B30C6844201}"/>
              </a:ext>
            </a:extLst>
          </p:cNvPr>
          <p:cNvSpPr/>
          <p:nvPr/>
        </p:nvSpPr>
        <p:spPr>
          <a:xfrm>
            <a:off x="11032880" y="6383215"/>
            <a:ext cx="641839" cy="33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64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DBE16-9111-4816-BB35-98D98F2D5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68" y="0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Таблица определений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052843"/>
              </p:ext>
            </p:extLst>
          </p:nvPr>
        </p:nvGraphicFramePr>
        <p:xfrm>
          <a:off x="1730106" y="1276152"/>
          <a:ext cx="8726115" cy="463223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24573"/>
                <a:gridCol w="2301542"/>
              </a:tblGrid>
              <a:tr h="3241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Трактовка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понятия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B7"/>
                    </a:solidFill>
                  </a:tcPr>
                </a:tc>
              </a:tr>
              <a:tr h="74598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Сетевая экономика это традиционная экономика, помноженная на информационные ресурсы и технологии</a:t>
                      </a:r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В.Н. </a:t>
                      </a:r>
                      <a:r>
                        <a:rPr lang="ru-RU" sz="1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Бугорский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B7"/>
                    </a:solidFill>
                  </a:tcPr>
                </a:tc>
              </a:tr>
              <a:tr h="567236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Сетевая экономика - это экономика, связанная с производством и распределением сетевых благ</a:t>
                      </a:r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И.А. Стрелец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B7"/>
                    </a:solidFill>
                  </a:tcPr>
                </a:tc>
              </a:tr>
              <a:tr h="141736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Сетевая экономика – это система, в которой любая компания или индивид имеет доступ к информации о любом другом субъекте, а также может совершать сделки напрямую, без посредников, существовавших в рамках иерархии</a:t>
                      </a:r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 С. Рослый, Т. В. Филиппова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B7"/>
                    </a:solidFill>
                  </a:tcPr>
                </a:tc>
              </a:tr>
              <a:tr h="141736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Сетевая экономика представляет собой систему отношений между группами экономических субъектов различных отраслей, которые объ­единены с целью эффективного использования ресурсов и обеспечения конкурентных преимуществ</a:t>
                      </a:r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Кривогин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П.В.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B7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9984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371BCC-F830-4983-9CD8-4CCA724D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Особенности сетевой экономики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9BF600-545C-4E1D-B008-561E34F5F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951"/>
            <a:ext cx="10515600" cy="4612012"/>
          </a:xfrm>
        </p:spPr>
        <p:txBody>
          <a:bodyPr>
            <a:normAutofit/>
          </a:bodyPr>
          <a:lstStyle/>
          <a:p>
            <a:r>
              <a:rPr lang="ru-RU" dirty="0"/>
              <a:t>ценность продуктов труда </a:t>
            </a:r>
            <a:r>
              <a:rPr lang="ru-RU" dirty="0" smtClean="0"/>
              <a:t>зависит от </a:t>
            </a:r>
            <a:r>
              <a:rPr lang="ru-RU" dirty="0"/>
              <a:t>их </a:t>
            </a:r>
            <a:r>
              <a:rPr lang="ru-RU" dirty="0" smtClean="0"/>
              <a:t>множественности</a:t>
            </a:r>
          </a:p>
          <a:p>
            <a:r>
              <a:rPr lang="en-US" dirty="0" smtClean="0"/>
              <a:t>y</a:t>
            </a:r>
            <a:r>
              <a:rPr lang="ru-RU" dirty="0" smtClean="0"/>
              <a:t>частники сетевых отношений заинтересованы </a:t>
            </a:r>
            <a:r>
              <a:rPr lang="ru-RU" dirty="0"/>
              <a:t>в совместной деятельности </a:t>
            </a:r>
            <a:endParaRPr lang="ru-RU" dirty="0" smtClean="0"/>
          </a:p>
          <a:p>
            <a:r>
              <a:rPr lang="ru-RU" dirty="0"/>
              <a:t>ценность участия </a:t>
            </a:r>
            <a:r>
              <a:rPr lang="ru-RU" dirty="0" smtClean="0"/>
              <a:t>сети в условиях сетевой экономики </a:t>
            </a:r>
            <a:r>
              <a:rPr lang="ru-RU" dirty="0"/>
              <a:t>растет </a:t>
            </a:r>
            <a:r>
              <a:rPr lang="ru-RU" dirty="0" smtClean="0"/>
              <a:t>соответственно (экспоненциально) </a:t>
            </a:r>
            <a:r>
              <a:rPr lang="ru-RU" dirty="0"/>
              <a:t>числу участников </a:t>
            </a:r>
            <a:endParaRPr lang="ru-RU" dirty="0" smtClean="0"/>
          </a:p>
          <a:p>
            <a:r>
              <a:rPr lang="ru-RU" dirty="0" smtClean="0"/>
              <a:t>низкие </a:t>
            </a:r>
            <a:r>
              <a:rPr lang="ru-RU" dirty="0"/>
              <a:t>постоянные затраты и быстрое распространение продукции </a:t>
            </a:r>
            <a:endParaRPr lang="ru-RU" dirty="0" smtClean="0"/>
          </a:p>
          <a:p>
            <a:r>
              <a:rPr lang="ru-RU" dirty="0" smtClean="0"/>
              <a:t>рост ценности </a:t>
            </a:r>
            <a:r>
              <a:rPr lang="ru-RU" dirty="0"/>
              <a:t>«интеллектуальной составляющей» производимой продукции </a:t>
            </a:r>
            <a:endParaRPr lang="ru-RU" dirty="0" smtClean="0"/>
          </a:p>
          <a:p>
            <a:r>
              <a:rPr lang="ru-RU" dirty="0" smtClean="0"/>
              <a:t>самоорганизация </a:t>
            </a:r>
            <a:r>
              <a:rPr lang="ru-RU" dirty="0"/>
              <a:t>и </a:t>
            </a:r>
            <a:r>
              <a:rPr lang="ru-RU" dirty="0" smtClean="0"/>
              <a:t>самообновление</a:t>
            </a:r>
            <a:endParaRPr lang="ru-RU" dirty="0"/>
          </a:p>
        </p:txBody>
      </p:sp>
      <p:pic>
        <p:nvPicPr>
          <p:cNvPr id="5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  <p:sp>
        <p:nvSpPr>
          <p:cNvPr id="6" name="Стрелка: вправо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64C489BD-D11C-4EDB-B892-0B30C6844201}"/>
              </a:ext>
            </a:extLst>
          </p:cNvPr>
          <p:cNvSpPr/>
          <p:nvPr/>
        </p:nvSpPr>
        <p:spPr>
          <a:xfrm>
            <a:off x="11032880" y="6383215"/>
            <a:ext cx="641839" cy="33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73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531885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Иллюстрация сетевого эффекта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22641" b="-22641"/>
          <a:stretch>
            <a:fillRect/>
          </a:stretch>
        </p:blipFill>
        <p:spPr/>
      </p:pic>
      <p:pic>
        <p:nvPicPr>
          <p:cNvPr id="5" name="Рисунок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3" y="6256281"/>
            <a:ext cx="465553" cy="465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1123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CC3661-32D6-4E89-AFBD-AFA1173A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Структура интернет-экономики</a:t>
            </a:r>
          </a:p>
        </p:txBody>
      </p:sp>
      <p:pic>
        <p:nvPicPr>
          <p:cNvPr id="9" name="Изображение 8" descr="image-20-06-18-07-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795" y="1477529"/>
            <a:ext cx="13787172" cy="4879818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47382" y="1587333"/>
            <a:ext cx="8183325" cy="45022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Изображение 4" descr="л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97" y="5266187"/>
            <a:ext cx="1310755" cy="524301"/>
          </a:xfrm>
          <a:prstGeom prst="rect">
            <a:avLst/>
          </a:prstGeom>
        </p:spPr>
      </p:pic>
      <p:pic>
        <p:nvPicPr>
          <p:cNvPr id="6" name="Изображение 5" descr="t2.aso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99" y="5256418"/>
            <a:ext cx="1376514" cy="392212"/>
          </a:xfrm>
          <a:prstGeom prst="rect">
            <a:avLst/>
          </a:prstGeom>
        </p:spPr>
      </p:pic>
      <p:pic>
        <p:nvPicPr>
          <p:cNvPr id="7" name="Изображение 6" descr="12615249_1245956965442339_5733645716118774131_o копия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893" y="5233032"/>
            <a:ext cx="1270218" cy="674529"/>
          </a:xfrm>
          <a:prstGeom prst="rect">
            <a:avLst/>
          </a:prstGeom>
        </p:spPr>
      </p:pic>
      <p:pic>
        <p:nvPicPr>
          <p:cNvPr id="8" name="Изображение 7" descr="resiz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54" y="5184642"/>
            <a:ext cx="729361" cy="729361"/>
          </a:xfrm>
          <a:prstGeom prst="rect">
            <a:avLst/>
          </a:prstGeom>
        </p:spPr>
      </p:pic>
      <p:pic>
        <p:nvPicPr>
          <p:cNvPr id="10" name="Изображение 9" descr="paycash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25" y="4148508"/>
            <a:ext cx="2193657" cy="539616"/>
          </a:xfrm>
          <a:prstGeom prst="rect">
            <a:avLst/>
          </a:prstGeom>
        </p:spPr>
      </p:pic>
      <p:pic>
        <p:nvPicPr>
          <p:cNvPr id="11" name="Изображение 10" descr="paypal-logo-png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52" y="4181775"/>
            <a:ext cx="2043409" cy="544568"/>
          </a:xfrm>
          <a:prstGeom prst="rect">
            <a:avLst/>
          </a:prstGeom>
        </p:spPr>
      </p:pic>
      <p:pic>
        <p:nvPicPr>
          <p:cNvPr id="12" name="Изображение 11" descr="kredit_webmoney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92" y="3972950"/>
            <a:ext cx="888401" cy="827703"/>
          </a:xfrm>
          <a:prstGeom prst="rect">
            <a:avLst/>
          </a:prstGeom>
        </p:spPr>
      </p:pic>
      <p:pic>
        <p:nvPicPr>
          <p:cNvPr id="13" name="Изображение 12" descr="1280px-Intel-logo.svg_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30" y="2897426"/>
            <a:ext cx="1159595" cy="768232"/>
          </a:xfrm>
          <a:prstGeom prst="rect">
            <a:avLst/>
          </a:prstGeom>
        </p:spPr>
      </p:pic>
      <p:pic>
        <p:nvPicPr>
          <p:cNvPr id="14" name="Изображение 13" descr="microsoft-logo-4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711" y="2790517"/>
            <a:ext cx="2260420" cy="1013136"/>
          </a:xfrm>
          <a:prstGeom prst="rect">
            <a:avLst/>
          </a:prstGeom>
        </p:spPr>
      </p:pic>
      <p:pic>
        <p:nvPicPr>
          <p:cNvPr id="15" name="Изображение 14" descr="sL6cu1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60" y="2862385"/>
            <a:ext cx="2446847" cy="942036"/>
          </a:xfrm>
          <a:prstGeom prst="rect">
            <a:avLst/>
          </a:prstGeom>
        </p:spPr>
      </p:pic>
      <p:pic>
        <p:nvPicPr>
          <p:cNvPr id="16" name="Изображение 15" descr="yota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34" y="1899092"/>
            <a:ext cx="1222089" cy="544385"/>
          </a:xfrm>
          <a:prstGeom prst="rect">
            <a:avLst/>
          </a:prstGeom>
        </p:spPr>
      </p:pic>
      <p:pic>
        <p:nvPicPr>
          <p:cNvPr id="17" name="Изображение 16" descr="G8g3oMCuUKKfjDDy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64" y="1689378"/>
            <a:ext cx="2932527" cy="954330"/>
          </a:xfrm>
          <a:prstGeom prst="rect">
            <a:avLst/>
          </a:prstGeom>
        </p:spPr>
      </p:pic>
      <p:pic>
        <p:nvPicPr>
          <p:cNvPr id="18" name="Изображение 17" descr="ASUS_Logo_big_transparent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39" y="1889284"/>
            <a:ext cx="2376938" cy="410022"/>
          </a:xfrm>
          <a:prstGeom prst="rect">
            <a:avLst/>
          </a:prstGeom>
        </p:spPr>
      </p:pic>
      <p:pic>
        <p:nvPicPr>
          <p:cNvPr id="19" name="Рисунок 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80AE29D7-95F3-4F95-A70A-C51B50331C6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29" y="6419281"/>
            <a:ext cx="333278" cy="3332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82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717</Words>
  <Application>Microsoft Office PowerPoint</Application>
  <PresentationFormat>Произвольный</PresentationFormat>
  <Paragraphs>109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Проблемы и условия развития сетевой экономики и роль рекламы в сетевых экономических отношениях</vt:lpstr>
      <vt:lpstr>Оглавление</vt:lpstr>
      <vt:lpstr>Актуальность работы</vt:lpstr>
      <vt:lpstr>Цель работы</vt:lpstr>
      <vt:lpstr>Определение сетевой экономики</vt:lpstr>
      <vt:lpstr>Таблица определений</vt:lpstr>
      <vt:lpstr>Особенности сетевой экономики </vt:lpstr>
      <vt:lpstr>Иллюстрация сетевого эффекта </vt:lpstr>
      <vt:lpstr>Структура интернет-экономики</vt:lpstr>
      <vt:lpstr>Преимущества сетевой экономики</vt:lpstr>
      <vt:lpstr>Преимущества участия в электронном рынке</vt:lpstr>
      <vt:lpstr>Проблематичные аспекты развития сетевой экономики</vt:lpstr>
      <vt:lpstr>Побочное проявление особенностей сетевой экономики</vt:lpstr>
      <vt:lpstr>Проблемы сетевой экономики</vt:lpstr>
      <vt:lpstr>Роль рекламы в сетевой экономике</vt:lpstr>
      <vt:lpstr>Определение рекламы</vt:lpstr>
      <vt:lpstr>Факторы воздействия рекламы</vt:lpstr>
      <vt:lpstr>Виды рекламной деятельности</vt:lpstr>
      <vt:lpstr>Эффективность рекламной деятельности </vt:lpstr>
      <vt:lpstr>ВЫВОДЫ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Мак-Грэт Николь</dc:creator>
  <cp:lastModifiedBy>dragaytseva.anna</cp:lastModifiedBy>
  <cp:revision>80</cp:revision>
  <dcterms:created xsi:type="dcterms:W3CDTF">2018-06-20T09:25:48Z</dcterms:created>
  <dcterms:modified xsi:type="dcterms:W3CDTF">2018-06-21T10:20:44Z</dcterms:modified>
</cp:coreProperties>
</file>