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67" r:id="rId4"/>
    <p:sldId id="268" r:id="rId5"/>
    <p:sldId id="269" r:id="rId6"/>
    <p:sldId id="270" r:id="rId7"/>
    <p:sldId id="271" r:id="rId8"/>
    <p:sldId id="273" r:id="rId9"/>
    <p:sldId id="272" r:id="rId10"/>
    <p:sldId id="258" r:id="rId11"/>
    <p:sldId id="259" r:id="rId12"/>
    <p:sldId id="260" r:id="rId13"/>
    <p:sldId id="261" r:id="rId14"/>
    <p:sldId id="262" r:id="rId15"/>
    <p:sldId id="263" r:id="rId16"/>
    <p:sldId id="264" r:id="rId17"/>
    <p:sldId id="266" r:id="rId18"/>
    <p:sldId id="265" r:id="rId1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85" d="100"/>
          <a:sy n="85" d="100"/>
        </p:scale>
        <p:origin x="210" y="-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ABE9111-4509-420D-A12B-C289B6B4EA99}" type="datetimeFigureOut">
              <a:rPr lang="ru-RU" smtClean="0"/>
              <a:t>25.12.2017</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164848B1-0A78-46B3-9437-D7D7BB198C21}" type="slidenum">
              <a:rPr lang="ru-RU" smtClean="0"/>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1749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ABE9111-4509-420D-A12B-C289B6B4EA99}" type="datetimeFigureOut">
              <a:rPr lang="ru-RU" smtClean="0"/>
              <a:t>25.12.2017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64848B1-0A78-46B3-9437-D7D7BB198C21}" type="slidenum">
              <a:rPr lang="ru-RU" smtClean="0"/>
              <a:t>‹#›</a:t>
            </a:fld>
            <a:endParaRPr lang="ru-RU"/>
          </a:p>
        </p:txBody>
      </p:sp>
    </p:spTree>
    <p:extLst>
      <p:ext uri="{BB962C8B-B14F-4D97-AF65-F5344CB8AC3E}">
        <p14:creationId xmlns:p14="http://schemas.microsoft.com/office/powerpoint/2010/main" val="727193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ABE9111-4509-420D-A12B-C289B6B4EA99}" type="datetimeFigureOut">
              <a:rPr lang="ru-RU" smtClean="0"/>
              <a:t>25.12.2017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64848B1-0A78-46B3-9437-D7D7BB198C21}" type="slidenum">
              <a:rPr lang="ru-RU" smtClean="0"/>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3360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ABE9111-4509-420D-A12B-C289B6B4EA99}" type="datetimeFigureOut">
              <a:rPr lang="ru-RU" smtClean="0"/>
              <a:t>25.12.2017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64848B1-0A78-46B3-9437-D7D7BB198C21}"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7660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ABE9111-4509-420D-A12B-C289B6B4EA99}" type="datetimeFigureOut">
              <a:rPr lang="ru-RU" smtClean="0"/>
              <a:t>25.12.2017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64848B1-0A78-46B3-9437-D7D7BB198C21}" type="slidenum">
              <a:rPr lang="ru-RU" smtClean="0"/>
              <a:t>‹#›</a:t>
            </a:fld>
            <a:endParaRPr lang="ru-RU"/>
          </a:p>
        </p:txBody>
      </p:sp>
    </p:spTree>
    <p:extLst>
      <p:ext uri="{BB962C8B-B14F-4D97-AF65-F5344CB8AC3E}">
        <p14:creationId xmlns:p14="http://schemas.microsoft.com/office/powerpoint/2010/main" val="11001175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ABE9111-4509-420D-A12B-C289B6B4EA99}" type="datetimeFigureOut">
              <a:rPr lang="ru-RU" smtClean="0"/>
              <a:t>25.12.2017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64848B1-0A78-46B3-9437-D7D7BB198C21}"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93677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ABE9111-4509-420D-A12B-C289B6B4EA99}" type="datetimeFigureOut">
              <a:rPr lang="ru-RU" smtClean="0"/>
              <a:t>25.12.2017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64848B1-0A78-46B3-9437-D7D7BB198C21}" type="slidenum">
              <a:rPr lang="ru-RU" smtClean="0"/>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136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ABE9111-4509-420D-A12B-C289B6B4EA99}" type="datetimeFigureOut">
              <a:rPr lang="ru-RU" smtClean="0"/>
              <a:t>25.12.2017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64848B1-0A78-46B3-9437-D7D7BB198C21}"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43467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ABE9111-4509-420D-A12B-C289B6B4EA99}" type="datetimeFigureOut">
              <a:rPr lang="ru-RU" smtClean="0"/>
              <a:t>25.12.2017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64848B1-0A78-46B3-9437-D7D7BB198C21}" type="slidenum">
              <a:rPr lang="ru-RU" smtClean="0"/>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4376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ABE9111-4509-420D-A12B-C289B6B4EA99}" type="datetimeFigureOut">
              <a:rPr lang="ru-RU" smtClean="0"/>
              <a:t>25.12.2017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64848B1-0A78-46B3-9437-D7D7BB198C21}" type="slidenum">
              <a:rPr lang="ru-RU" smtClean="0"/>
              <a:t>‹#›</a:t>
            </a:fld>
            <a:endParaRPr lang="ru-RU"/>
          </a:p>
        </p:txBody>
      </p:sp>
    </p:spTree>
    <p:extLst>
      <p:ext uri="{BB962C8B-B14F-4D97-AF65-F5344CB8AC3E}">
        <p14:creationId xmlns:p14="http://schemas.microsoft.com/office/powerpoint/2010/main" val="121505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ABE9111-4509-420D-A12B-C289B6B4EA99}" type="datetimeFigureOut">
              <a:rPr lang="ru-RU" smtClean="0"/>
              <a:t>25.12.2017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64848B1-0A78-46B3-9437-D7D7BB198C21}" type="slidenum">
              <a:rPr lang="ru-RU" smtClean="0"/>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4908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ABE9111-4509-420D-A12B-C289B6B4EA99}" type="datetimeFigureOut">
              <a:rPr lang="ru-RU" smtClean="0"/>
              <a:t>25.12.2017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64848B1-0A78-46B3-9437-D7D7BB198C21}" type="slidenum">
              <a:rPr lang="ru-RU" smtClean="0"/>
              <a:t>‹#›</a:t>
            </a:fld>
            <a:endParaRPr lang="ru-RU"/>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0641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ABE9111-4509-420D-A12B-C289B6B4EA99}" type="datetimeFigureOut">
              <a:rPr lang="ru-RU" smtClean="0"/>
              <a:t>25.12.2017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64848B1-0A78-46B3-9437-D7D7BB198C21}" type="slidenum">
              <a:rPr lang="ru-RU" smtClean="0"/>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1025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ABE9111-4509-420D-A12B-C289B6B4EA99}" type="datetimeFigureOut">
              <a:rPr lang="ru-RU" smtClean="0"/>
              <a:t>25.12.2017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64848B1-0A78-46B3-9437-D7D7BB198C21}"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4156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BE9111-4509-420D-A12B-C289B6B4EA99}" type="datetimeFigureOut">
              <a:rPr lang="ru-RU" smtClean="0"/>
              <a:t>25.12.2017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64848B1-0A78-46B3-9437-D7D7BB198C21}" type="slidenum">
              <a:rPr lang="ru-RU" smtClean="0"/>
              <a:t>‹#›</a:t>
            </a:fld>
            <a:endParaRPr lang="ru-RU"/>
          </a:p>
        </p:txBody>
      </p:sp>
    </p:spTree>
    <p:extLst>
      <p:ext uri="{BB962C8B-B14F-4D97-AF65-F5344CB8AC3E}">
        <p14:creationId xmlns:p14="http://schemas.microsoft.com/office/powerpoint/2010/main" val="4080774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ABE9111-4509-420D-A12B-C289B6B4EA99}" type="datetimeFigureOut">
              <a:rPr lang="ru-RU" smtClean="0"/>
              <a:t>25.12.2017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64848B1-0A78-46B3-9437-D7D7BB198C21}" type="slidenum">
              <a:rPr lang="ru-RU" smtClean="0"/>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4692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ABE9111-4509-420D-A12B-C289B6B4EA99}" type="datetimeFigureOut">
              <a:rPr lang="ru-RU" smtClean="0"/>
              <a:t>25.12.2017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64848B1-0A78-46B3-9437-D7D7BB198C21}" type="slidenum">
              <a:rPr lang="ru-RU" smtClean="0"/>
              <a:t>‹#›</a:t>
            </a:fld>
            <a:endParaRPr lang="ru-RU"/>
          </a:p>
        </p:txBody>
      </p:sp>
    </p:spTree>
    <p:extLst>
      <p:ext uri="{BB962C8B-B14F-4D97-AF65-F5344CB8AC3E}">
        <p14:creationId xmlns:p14="http://schemas.microsoft.com/office/powerpoint/2010/main" val="4110837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ABE9111-4509-420D-A12B-C289B6B4EA99}" type="datetimeFigureOut">
              <a:rPr lang="ru-RU" smtClean="0"/>
              <a:t>25.12.2017</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64848B1-0A78-46B3-9437-D7D7BB198C21}" type="slidenum">
              <a:rPr lang="ru-RU" smtClean="0"/>
              <a:t>‹#›</a:t>
            </a:fld>
            <a:endParaRPr lang="ru-RU"/>
          </a:p>
        </p:txBody>
      </p:sp>
    </p:spTree>
    <p:extLst>
      <p:ext uri="{BB962C8B-B14F-4D97-AF65-F5344CB8AC3E}">
        <p14:creationId xmlns:p14="http://schemas.microsoft.com/office/powerpoint/2010/main" val="375412141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92682" y="2504346"/>
            <a:ext cx="6636152" cy="963533"/>
          </a:xfrm>
        </p:spPr>
        <p:txBody>
          <a:bodyPr/>
          <a:lstStyle/>
          <a:p>
            <a:r>
              <a:rPr lang="ru-RU" b="1" i="1" dirty="0" smtClean="0"/>
              <a:t>Генрих </a:t>
            </a:r>
            <a:r>
              <a:rPr lang="en-US" b="1" i="1" dirty="0" smtClean="0"/>
              <a:t>II </a:t>
            </a:r>
            <a:r>
              <a:rPr lang="ru-RU" b="1" i="1" dirty="0" smtClean="0"/>
              <a:t>Плантагенет</a:t>
            </a:r>
            <a:endParaRPr lang="ru-RU" b="1" i="1" dirty="0"/>
          </a:p>
        </p:txBody>
      </p:sp>
      <p:sp>
        <p:nvSpPr>
          <p:cNvPr id="3" name="Подзаголовок 2"/>
          <p:cNvSpPr>
            <a:spLocks noGrp="1"/>
          </p:cNvSpPr>
          <p:nvPr>
            <p:ph type="subTitle" idx="1"/>
          </p:nvPr>
        </p:nvSpPr>
        <p:spPr>
          <a:xfrm>
            <a:off x="2361678" y="3467879"/>
            <a:ext cx="5698160" cy="1239894"/>
          </a:xfrm>
        </p:spPr>
        <p:txBody>
          <a:bodyPr>
            <a:noAutofit/>
          </a:bodyPr>
          <a:lstStyle/>
          <a:p>
            <a:r>
              <a:rPr lang="ru-RU" sz="2800" dirty="0" smtClean="0"/>
              <a:t>Годы жизни Генриха - 1133 – 1189 </a:t>
            </a:r>
            <a:r>
              <a:rPr lang="ru-RU" sz="2800" dirty="0" err="1" smtClean="0"/>
              <a:t>гг</a:t>
            </a:r>
            <a:endParaRPr lang="ru-RU" sz="2800"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9838" y="450841"/>
            <a:ext cx="4132162" cy="6034077"/>
          </a:xfrm>
          <a:prstGeom prst="rect">
            <a:avLst/>
          </a:prstGeom>
        </p:spPr>
      </p:pic>
    </p:spTree>
    <p:extLst>
      <p:ext uri="{BB962C8B-B14F-4D97-AF65-F5344CB8AC3E}">
        <p14:creationId xmlns:p14="http://schemas.microsoft.com/office/powerpoint/2010/main" val="3666643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9620" y="357154"/>
            <a:ext cx="4486656" cy="1141497"/>
          </a:xfrm>
        </p:spPr>
        <p:txBody>
          <a:bodyPr/>
          <a:lstStyle/>
          <a:p>
            <a:r>
              <a:rPr lang="ru-RU" b="1" dirty="0" smtClean="0"/>
              <a:t>Биография </a:t>
            </a:r>
            <a:endParaRPr lang="ru-RU" b="1" dirty="0"/>
          </a:p>
        </p:txBody>
      </p:sp>
      <p:pic>
        <p:nvPicPr>
          <p:cNvPr id="5" name="Объект 4"/>
          <p:cNvPicPr>
            <a:picLocks noGrp="1" noChangeAspect="1"/>
          </p:cNvPicPr>
          <p:nvPr>
            <p:ph idx="1"/>
          </p:nvPr>
        </p:nvPicPr>
        <p:blipFill>
          <a:blip r:embed="rId2"/>
          <a:stretch>
            <a:fillRect/>
          </a:stretch>
        </p:blipFill>
        <p:spPr>
          <a:xfrm>
            <a:off x="7115175" y="2143125"/>
            <a:ext cx="2076450" cy="2571750"/>
          </a:xfrm>
          <a:prstGeom prst="rect">
            <a:avLst/>
          </a:prstGeom>
        </p:spPr>
      </p:pic>
      <p:sp>
        <p:nvSpPr>
          <p:cNvPr id="4" name="Текст 3"/>
          <p:cNvSpPr>
            <a:spLocks noGrp="1"/>
          </p:cNvSpPr>
          <p:nvPr>
            <p:ph type="body" sz="half" idx="2"/>
          </p:nvPr>
        </p:nvSpPr>
        <p:spPr>
          <a:xfrm>
            <a:off x="769620" y="1736203"/>
            <a:ext cx="4486656" cy="4514126"/>
          </a:xfrm>
        </p:spPr>
        <p:txBody>
          <a:bodyPr>
            <a:normAutofit fontScale="92500" lnSpcReduction="10000"/>
          </a:bodyPr>
          <a:lstStyle/>
          <a:p>
            <a:pPr algn="l"/>
            <a:r>
              <a:rPr lang="ru-RU" sz="1800" dirty="0"/>
              <a:t>Генрих родился 5 марта 1133 в </a:t>
            </a:r>
            <a:r>
              <a:rPr lang="ru-RU" sz="1800" dirty="0" err="1"/>
              <a:t>Ле</a:t>
            </a:r>
            <a:r>
              <a:rPr lang="ru-RU" sz="1800" dirty="0"/>
              <a:t>-Мане (графство Мэн). Детство Генрих провёл при дворе своего отца в Анжу.  Ему не было и 6 лет когда Матильда с помощью своего мужа и французского короля Людовика VII решила отвоевать трон у английского короля Стефана и передать его Генриху. В этот период Генрих находился вместе со своей матерью в Бристоле, который служил центром территорий, контролируемых сторонниками императрицы в Англии. Здесь юный принц познакомился с выдающимся английским учёным и путешественником </a:t>
            </a:r>
            <a:r>
              <a:rPr lang="ru-RU" sz="1800" dirty="0" err="1"/>
              <a:t>Аделардом</a:t>
            </a:r>
            <a:r>
              <a:rPr lang="ru-RU" sz="1800" dirty="0"/>
              <a:t> </a:t>
            </a:r>
            <a:r>
              <a:rPr lang="ru-RU" sz="1800" dirty="0" err="1"/>
              <a:t>Батским</a:t>
            </a:r>
            <a:r>
              <a:rPr lang="ru-RU" sz="1800" dirty="0"/>
              <a:t>, который принял участие в обучении Генриха. В 1144 году Генрих вернулся в Нормандию, где продолжил своё образование под руководством </a:t>
            </a:r>
            <a:r>
              <a:rPr lang="ru-RU" sz="1800" dirty="0" err="1"/>
              <a:t>Гильома</a:t>
            </a:r>
            <a:r>
              <a:rPr lang="ru-RU" sz="1800" dirty="0"/>
              <a:t> </a:t>
            </a:r>
            <a:r>
              <a:rPr lang="ru-RU" sz="1800" dirty="0" err="1"/>
              <a:t>Конхезия</a:t>
            </a:r>
            <a:r>
              <a:rPr lang="ru-RU" sz="1800" dirty="0"/>
              <a:t>, видного французского философа своего времени.</a:t>
            </a:r>
          </a:p>
        </p:txBody>
      </p:sp>
    </p:spTree>
    <p:extLst>
      <p:ext uri="{BB962C8B-B14F-4D97-AF65-F5344CB8AC3E}">
        <p14:creationId xmlns:p14="http://schemas.microsoft.com/office/powerpoint/2010/main" val="675879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61117" y="1160094"/>
            <a:ext cx="4486656" cy="1141497"/>
          </a:xfrm>
        </p:spPr>
        <p:txBody>
          <a:bodyPr/>
          <a:lstStyle/>
          <a:p>
            <a:r>
              <a:rPr lang="ru-RU" dirty="0" smtClean="0"/>
              <a:t>Немного о прозвище «короткий плащ»</a:t>
            </a:r>
            <a:endParaRPr lang="ru-RU" dirty="0"/>
          </a:p>
        </p:txBody>
      </p:sp>
      <p:pic>
        <p:nvPicPr>
          <p:cNvPr id="5" name="Объект 4"/>
          <p:cNvPicPr>
            <a:picLocks noGrp="1" noChangeAspect="1"/>
          </p:cNvPicPr>
          <p:nvPr>
            <p:ph idx="1"/>
          </p:nvPr>
        </p:nvPicPr>
        <p:blipFill>
          <a:blip r:embed="rId2"/>
          <a:stretch>
            <a:fillRect/>
          </a:stretch>
        </p:blipFill>
        <p:spPr>
          <a:xfrm>
            <a:off x="6248400" y="2000250"/>
            <a:ext cx="3810000" cy="2857500"/>
          </a:xfrm>
          <a:prstGeom prst="rect">
            <a:avLst/>
          </a:prstGeom>
        </p:spPr>
      </p:pic>
      <p:sp>
        <p:nvSpPr>
          <p:cNvPr id="4" name="Текст 3"/>
          <p:cNvSpPr>
            <a:spLocks noGrp="1"/>
          </p:cNvSpPr>
          <p:nvPr>
            <p:ph type="body" sz="half" idx="2"/>
          </p:nvPr>
        </p:nvSpPr>
        <p:spPr>
          <a:xfrm>
            <a:off x="1207065" y="2827429"/>
            <a:ext cx="3794760" cy="2194036"/>
          </a:xfrm>
        </p:spPr>
        <p:txBody>
          <a:bodyPr/>
          <a:lstStyle/>
          <a:p>
            <a:r>
              <a:rPr lang="ru-RU" dirty="0" smtClean="0"/>
              <a:t>«Он </a:t>
            </a:r>
            <a:r>
              <a:rPr lang="ru-RU" dirty="0"/>
              <a:t>был умерен в пище, обладал чутким сном и одевался небрежно, предпочитая короткий анжуйский плащ длинной одежде нормандцев;.. "</a:t>
            </a:r>
          </a:p>
        </p:txBody>
      </p:sp>
    </p:spTree>
    <p:extLst>
      <p:ext uri="{BB962C8B-B14F-4D97-AF65-F5344CB8AC3E}">
        <p14:creationId xmlns:p14="http://schemas.microsoft.com/office/powerpoint/2010/main" val="4167297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7124" y="151892"/>
            <a:ext cx="7729728" cy="1188720"/>
          </a:xfrm>
        </p:spPr>
        <p:txBody>
          <a:bodyPr>
            <a:normAutofit fontScale="90000"/>
          </a:bodyPr>
          <a:lstStyle/>
          <a:p>
            <a:r>
              <a:rPr lang="ru-RU" b="1" i="1" dirty="0" smtClean="0"/>
              <a:t>Правление Генриха </a:t>
            </a:r>
            <a:r>
              <a:rPr lang="en-US" b="1" i="1" dirty="0" smtClean="0"/>
              <a:t>II</a:t>
            </a:r>
            <a:r>
              <a:rPr lang="ru-RU" b="1" i="1" dirty="0" smtClean="0"/>
              <a:t>. Вступление на престол.</a:t>
            </a:r>
            <a:endParaRPr lang="ru-RU" b="1" i="1" dirty="0"/>
          </a:p>
        </p:txBody>
      </p:sp>
      <p:sp>
        <p:nvSpPr>
          <p:cNvPr id="3" name="Объект 2"/>
          <p:cNvSpPr>
            <a:spLocks noGrp="1"/>
          </p:cNvSpPr>
          <p:nvPr>
            <p:ph idx="1"/>
          </p:nvPr>
        </p:nvSpPr>
        <p:spPr>
          <a:xfrm>
            <a:off x="297125" y="1603023"/>
            <a:ext cx="7729728" cy="4459111"/>
          </a:xfrm>
        </p:spPr>
        <p:txBody>
          <a:bodyPr>
            <a:normAutofit/>
          </a:bodyPr>
          <a:lstStyle/>
          <a:p>
            <a:pPr marL="0" indent="0">
              <a:buNone/>
            </a:pPr>
            <a:r>
              <a:rPr lang="ru-RU" sz="2400" b="1" i="1" dirty="0"/>
              <a:t>По возвращении в Нормандию Генрих столкнулся с агрессией французского короля Людовика VII, своего сюзерена, который выдвинул претензии на </a:t>
            </a:r>
            <a:r>
              <a:rPr lang="ru-RU" sz="2400" b="1" i="1" dirty="0" err="1"/>
              <a:t>Вексен</a:t>
            </a:r>
            <a:r>
              <a:rPr lang="ru-RU" sz="2400" b="1" i="1" dirty="0"/>
              <a:t> и поддержал операции </a:t>
            </a:r>
            <a:r>
              <a:rPr lang="ru-RU" sz="2400" b="1" i="1" dirty="0" err="1"/>
              <a:t>Евстахия</a:t>
            </a:r>
            <a:r>
              <a:rPr lang="ru-RU" sz="2400" b="1" i="1" dirty="0"/>
              <a:t> </a:t>
            </a:r>
            <a:r>
              <a:rPr lang="ru-RU" sz="2400" b="1" i="1" dirty="0" err="1"/>
              <a:t>Булонского</a:t>
            </a:r>
            <a:r>
              <a:rPr lang="ru-RU" sz="2400" b="1" i="1" dirty="0"/>
              <a:t> в Нормандии. Военные действия были неудачны для </a:t>
            </a:r>
            <a:r>
              <a:rPr lang="ru-RU" sz="2400" b="1" i="1" dirty="0" err="1"/>
              <a:t>анжуйцев</a:t>
            </a:r>
            <a:r>
              <a:rPr lang="ru-RU" sz="2400" b="1" i="1" dirty="0"/>
              <a:t>. В конце 1151 года Генрих добился перемирия ценой уступки Людовику VII </a:t>
            </a:r>
            <a:r>
              <a:rPr lang="ru-RU" sz="2400" b="1" i="1" dirty="0" err="1"/>
              <a:t>Жизора</a:t>
            </a:r>
            <a:r>
              <a:rPr lang="ru-RU" sz="2400" b="1" i="1" dirty="0"/>
              <a:t> и нормандской части </a:t>
            </a:r>
            <a:r>
              <a:rPr lang="ru-RU" sz="2400" b="1" i="1" dirty="0" err="1"/>
              <a:t>Вексена</a:t>
            </a:r>
            <a:r>
              <a:rPr lang="ru-RU" sz="2400" b="1" i="1" dirty="0"/>
              <a:t>. В том же году скончался </a:t>
            </a:r>
            <a:r>
              <a:rPr lang="ru-RU" sz="2400" b="1" i="1" dirty="0" err="1"/>
              <a:t>Жоффруа</a:t>
            </a:r>
            <a:r>
              <a:rPr lang="ru-RU" sz="2400" b="1" i="1" dirty="0"/>
              <a:t> Плантагенет, в результате чего Генрих стал графом Анжу, </a:t>
            </a:r>
            <a:r>
              <a:rPr lang="ru-RU" sz="2400" b="1" i="1" dirty="0" err="1"/>
              <a:t>Турени</a:t>
            </a:r>
            <a:r>
              <a:rPr lang="ru-RU" sz="2400" b="1" i="1" dirty="0"/>
              <a:t> и </a:t>
            </a:r>
            <a:r>
              <a:rPr lang="ru-RU" sz="2400" b="1" i="1" dirty="0" err="1"/>
              <a:t>Мэна</a:t>
            </a:r>
            <a:r>
              <a:rPr lang="ru-RU" sz="2400" b="1" i="1" dirty="0"/>
              <a:t>, а также единоличным герцогом Нормандии.</a:t>
            </a:r>
          </a:p>
        </p:txBody>
      </p:sp>
      <p:pic>
        <p:nvPicPr>
          <p:cNvPr id="4" name="Рисунок 3"/>
          <p:cNvPicPr>
            <a:picLocks noChangeAspect="1"/>
          </p:cNvPicPr>
          <p:nvPr/>
        </p:nvPicPr>
        <p:blipFill>
          <a:blip r:embed="rId2"/>
          <a:stretch>
            <a:fillRect/>
          </a:stretch>
        </p:blipFill>
        <p:spPr>
          <a:xfrm>
            <a:off x="8360128" y="1546579"/>
            <a:ext cx="3515784" cy="4409718"/>
          </a:xfrm>
          <a:prstGeom prst="rect">
            <a:avLst/>
          </a:prstGeom>
        </p:spPr>
      </p:pic>
    </p:spTree>
    <p:extLst>
      <p:ext uri="{BB962C8B-B14F-4D97-AF65-F5344CB8AC3E}">
        <p14:creationId xmlns:p14="http://schemas.microsoft.com/office/powerpoint/2010/main" val="3844300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80" y="163181"/>
            <a:ext cx="7729728" cy="1188720"/>
          </a:xfrm>
        </p:spPr>
        <p:txBody>
          <a:bodyPr>
            <a:normAutofit fontScale="90000"/>
          </a:bodyPr>
          <a:lstStyle/>
          <a:p>
            <a:r>
              <a:rPr lang="ru-RU" b="1" i="1" dirty="0" smtClean="0"/>
              <a:t>Правление. Внешняя политика.</a:t>
            </a:r>
            <a:endParaRPr lang="ru-RU" b="1" i="1" dirty="0"/>
          </a:p>
        </p:txBody>
      </p:sp>
      <p:sp>
        <p:nvSpPr>
          <p:cNvPr id="3" name="Объект 2"/>
          <p:cNvSpPr>
            <a:spLocks noGrp="1"/>
          </p:cNvSpPr>
          <p:nvPr>
            <p:ph idx="1"/>
          </p:nvPr>
        </p:nvSpPr>
        <p:spPr>
          <a:xfrm>
            <a:off x="357180" y="1614311"/>
            <a:ext cx="8760177" cy="4955823"/>
          </a:xfrm>
        </p:spPr>
        <p:txBody>
          <a:bodyPr>
            <a:normAutofit fontScale="85000" lnSpcReduction="20000"/>
          </a:bodyPr>
          <a:lstStyle/>
          <a:p>
            <a:r>
              <a:rPr lang="ru-RU" i="1" dirty="0">
                <a:effectLst>
                  <a:outerShdw blurRad="38100" dist="38100" dir="2700000" algn="tl">
                    <a:srgbClr val="000000">
                      <a:alpha val="43137"/>
                    </a:srgbClr>
                  </a:outerShdw>
                </a:effectLst>
              </a:rPr>
              <a:t>Отдав в 1151 году крепость </a:t>
            </a:r>
            <a:r>
              <a:rPr lang="ru-RU" i="1" dirty="0" err="1">
                <a:effectLst>
                  <a:outerShdw blurRad="38100" dist="38100" dir="2700000" algn="tl">
                    <a:srgbClr val="000000">
                      <a:alpha val="43137"/>
                    </a:srgbClr>
                  </a:outerShdw>
                </a:effectLst>
              </a:rPr>
              <a:t>Вексен</a:t>
            </a:r>
            <a:r>
              <a:rPr lang="ru-RU" i="1" dirty="0">
                <a:effectLst>
                  <a:outerShdw blurRad="38100" dist="38100" dir="2700000" algn="tl">
                    <a:srgbClr val="000000">
                      <a:alpha val="43137"/>
                    </a:srgbClr>
                  </a:outerShdw>
                </a:effectLst>
              </a:rPr>
              <a:t>, Генрих II после коронации стал требовать его возвращения. В 1158 году французский король передал </a:t>
            </a:r>
            <a:r>
              <a:rPr lang="ru-RU" i="1" dirty="0" err="1">
                <a:effectLst>
                  <a:outerShdw blurRad="38100" dist="38100" dir="2700000" algn="tl">
                    <a:srgbClr val="000000">
                      <a:alpha val="43137"/>
                    </a:srgbClr>
                  </a:outerShdw>
                </a:effectLst>
              </a:rPr>
              <a:t>Вексен</a:t>
            </a:r>
            <a:r>
              <a:rPr lang="ru-RU" i="1" dirty="0">
                <a:effectLst>
                  <a:outerShdw blurRad="38100" dist="38100" dir="2700000" algn="tl">
                    <a:srgbClr val="000000">
                      <a:alpha val="43137"/>
                    </a:srgbClr>
                  </a:outerShdw>
                </a:effectLst>
              </a:rPr>
              <a:t> в качестве приданого своей старшей дочери Маргариты, вышедшей замуж за Генриха Молодого.</a:t>
            </a:r>
          </a:p>
          <a:p>
            <a:r>
              <a:rPr lang="ru-RU" i="1" dirty="0">
                <a:effectLst>
                  <a:outerShdw blurRad="38100" dist="38100" dir="2700000" algn="tl">
                    <a:srgbClr val="000000">
                      <a:alpha val="43137"/>
                    </a:srgbClr>
                  </a:outerShdw>
                </a:effectLst>
              </a:rPr>
              <a:t>В 1157 году Генрих начал наступление на Уэльс. В 1158 году ему удалось сделать правителей Уэльса своими вассалами. Но дальнейшие попытки Генриха напрямую включить Уэльс в своё королевство потерпели крах. После 1165 года завоевание Уэльса было </a:t>
            </a:r>
            <a:r>
              <a:rPr lang="ru-RU" i="1" dirty="0" smtClean="0">
                <a:effectLst>
                  <a:outerShdw blurRad="38100" dist="38100" dir="2700000" algn="tl">
                    <a:srgbClr val="000000">
                      <a:alpha val="43137"/>
                    </a:srgbClr>
                  </a:outerShdw>
                </a:effectLst>
              </a:rPr>
              <a:t>отложено.</a:t>
            </a:r>
            <a:endParaRPr lang="ru-RU" i="1" dirty="0">
              <a:effectLst>
                <a:outerShdw blurRad="38100" dist="38100" dir="2700000" algn="tl">
                  <a:srgbClr val="000000">
                    <a:alpha val="43137"/>
                  </a:srgbClr>
                </a:outerShdw>
              </a:effectLst>
            </a:endParaRPr>
          </a:p>
          <a:p>
            <a:r>
              <a:rPr lang="ru-RU" i="1" dirty="0">
                <a:effectLst>
                  <a:outerShdw blurRad="38100" dist="38100" dir="2700000" algn="tl">
                    <a:srgbClr val="000000">
                      <a:alpha val="43137"/>
                    </a:srgbClr>
                  </a:outerShdw>
                </a:effectLst>
              </a:rPr>
              <a:t>Сразу после восшествия на английский престол Генрих II заявил (как муж </a:t>
            </a:r>
            <a:r>
              <a:rPr lang="ru-RU" i="1" dirty="0" err="1">
                <a:effectLst>
                  <a:outerShdw blurRad="38100" dist="38100" dir="2700000" algn="tl">
                    <a:srgbClr val="000000">
                      <a:alpha val="43137"/>
                    </a:srgbClr>
                  </a:outerShdw>
                </a:effectLst>
              </a:rPr>
              <a:t>Алиеноры</a:t>
            </a:r>
            <a:r>
              <a:rPr lang="ru-RU" i="1" dirty="0">
                <a:effectLst>
                  <a:outerShdw blurRad="38100" dist="38100" dir="2700000" algn="tl">
                    <a:srgbClr val="000000">
                      <a:alpha val="43137"/>
                    </a:srgbClr>
                  </a:outerShdw>
                </a:effectLst>
              </a:rPr>
              <a:t>) о претензиях на графство Тулузу. В 1159 году он напал на Тулузу и захватил графство </a:t>
            </a:r>
            <a:r>
              <a:rPr lang="ru-RU" i="1" dirty="0" err="1">
                <a:effectLst>
                  <a:outerShdw blurRad="38100" dist="38100" dir="2700000" algn="tl">
                    <a:srgbClr val="000000">
                      <a:alpha val="43137"/>
                    </a:srgbClr>
                  </a:outerShdw>
                </a:effectLst>
              </a:rPr>
              <a:t>Каор</a:t>
            </a:r>
            <a:r>
              <a:rPr lang="ru-RU" i="1" dirty="0">
                <a:effectLst>
                  <a:outerShdw blurRad="38100" dist="38100" dir="2700000" algn="tl">
                    <a:srgbClr val="000000">
                      <a:alpha val="43137"/>
                    </a:srgbClr>
                  </a:outerShdw>
                </a:effectLst>
              </a:rPr>
              <a:t>. При поддержке Людовика VII </a:t>
            </a:r>
            <a:r>
              <a:rPr lang="ru-RU" i="1" dirty="0" err="1">
                <a:effectLst>
                  <a:outerShdw blurRad="38100" dist="38100" dir="2700000" algn="tl">
                    <a:srgbClr val="000000">
                      <a:alpha val="43137"/>
                    </a:srgbClr>
                  </a:outerShdw>
                </a:effectLst>
              </a:rPr>
              <a:t>Раймунду</a:t>
            </a:r>
            <a:r>
              <a:rPr lang="ru-RU" i="1" dirty="0">
                <a:effectLst>
                  <a:outerShdw blurRad="38100" dist="38100" dir="2700000" algn="tl">
                    <a:srgbClr val="000000">
                      <a:alpha val="43137"/>
                    </a:srgbClr>
                  </a:outerShdw>
                </a:effectLst>
              </a:rPr>
              <a:t> V удалось отстоять своё графство.</a:t>
            </a:r>
          </a:p>
          <a:p>
            <a:r>
              <a:rPr lang="ru-RU" i="1" dirty="0">
                <a:effectLst>
                  <a:outerShdw blurRad="38100" dist="38100" dir="2700000" algn="tl">
                    <a:srgbClr val="000000">
                      <a:alpha val="43137"/>
                    </a:srgbClr>
                  </a:outerShdw>
                </a:effectLst>
              </a:rPr>
              <a:t>В 1160 году Генрих II сблизился с одним из союзников по </a:t>
            </a:r>
            <a:r>
              <a:rPr lang="ru-RU" i="1" dirty="0" err="1">
                <a:effectLst>
                  <a:outerShdw blurRad="38100" dist="38100" dir="2700000" algn="tl">
                    <a:srgbClr val="000000">
                      <a:alpha val="43137"/>
                    </a:srgbClr>
                  </a:outerShdw>
                </a:effectLst>
              </a:rPr>
              <a:t>тулузской</a:t>
            </a:r>
            <a:r>
              <a:rPr lang="ru-RU" i="1" dirty="0">
                <a:effectLst>
                  <a:outerShdw blurRad="38100" dist="38100" dir="2700000" algn="tl">
                    <a:srgbClr val="000000">
                      <a:alpha val="43137"/>
                    </a:srgbClr>
                  </a:outerShdw>
                </a:effectLst>
              </a:rPr>
              <a:t> кампании — с </a:t>
            </a:r>
            <a:r>
              <a:rPr lang="ru-RU" i="1" dirty="0" err="1">
                <a:effectLst>
                  <a:outerShdw blurRad="38100" dist="38100" dir="2700000" algn="tl">
                    <a:srgbClr val="000000">
                      <a:alpha val="43137"/>
                    </a:srgbClr>
                  </a:outerShdw>
                </a:effectLst>
              </a:rPr>
              <a:t>Рамоном</a:t>
            </a:r>
            <a:r>
              <a:rPr lang="ru-RU" i="1" dirty="0">
                <a:effectLst>
                  <a:outerShdw blurRad="38100" dist="38100" dir="2700000" algn="tl">
                    <a:srgbClr val="000000">
                      <a:alpha val="43137"/>
                    </a:srgbClr>
                  </a:outerShdw>
                </a:effectLst>
              </a:rPr>
              <a:t> </a:t>
            </a:r>
            <a:r>
              <a:rPr lang="ru-RU" i="1" dirty="0" err="1">
                <a:effectLst>
                  <a:outerShdw blurRad="38100" dist="38100" dir="2700000" algn="tl">
                    <a:srgbClr val="000000">
                      <a:alpha val="43137"/>
                    </a:srgbClr>
                  </a:outerShdw>
                </a:effectLst>
              </a:rPr>
              <a:t>Беренгером</a:t>
            </a:r>
            <a:r>
              <a:rPr lang="ru-RU" i="1" dirty="0">
                <a:effectLst>
                  <a:outerShdw blurRad="38100" dist="38100" dir="2700000" algn="tl">
                    <a:srgbClr val="000000">
                      <a:alpha val="43137"/>
                    </a:srgbClr>
                  </a:outerShdw>
                </a:effectLst>
              </a:rPr>
              <a:t> IV графом Барселоны. Два правителя заключили союз, а также решили обручить своих маленьких детей Ричарда и </a:t>
            </a:r>
            <a:r>
              <a:rPr lang="ru-RU" i="1" dirty="0" err="1">
                <a:effectLst>
                  <a:outerShdw blurRad="38100" dist="38100" dir="2700000" algn="tl">
                    <a:srgbClr val="000000">
                      <a:alpha val="43137"/>
                    </a:srgbClr>
                  </a:outerShdw>
                </a:effectLst>
              </a:rPr>
              <a:t>Дульсу</a:t>
            </a:r>
            <a:r>
              <a:rPr lang="ru-RU" i="1" dirty="0">
                <a:effectLst>
                  <a:outerShdw blurRad="38100" dist="38100" dir="2700000" algn="tl">
                    <a:srgbClr val="000000">
                      <a:alpha val="43137"/>
                    </a:srgbClr>
                  </a:outerShdw>
                </a:effectLst>
              </a:rPr>
              <a:t>.</a:t>
            </a:r>
          </a:p>
          <a:p>
            <a:r>
              <a:rPr lang="ru-RU" i="1" dirty="0">
                <a:effectLst>
                  <a:outerShdw blurRad="38100" dist="38100" dir="2700000" algn="tl">
                    <a:srgbClr val="000000">
                      <a:alpha val="43137"/>
                    </a:srgbClr>
                  </a:outerShdw>
                </a:effectLst>
              </a:rPr>
              <a:t>Владея после смерти брата </a:t>
            </a:r>
            <a:r>
              <a:rPr lang="ru-RU" i="1" dirty="0" err="1">
                <a:effectLst>
                  <a:outerShdw blurRad="38100" dist="38100" dir="2700000" algn="tl">
                    <a:srgbClr val="000000">
                      <a:alpha val="43137"/>
                    </a:srgbClr>
                  </a:outerShdw>
                </a:effectLst>
              </a:rPr>
              <a:t>Жоффруа</a:t>
            </a:r>
            <a:r>
              <a:rPr lang="ru-RU" i="1" dirty="0">
                <a:effectLst>
                  <a:outerShdw blurRad="38100" dist="38100" dir="2700000" algn="tl">
                    <a:srgbClr val="000000">
                      <a:alpha val="43137"/>
                    </a:srgbClr>
                  </a:outerShdw>
                </a:effectLst>
              </a:rPr>
              <a:t> южной Бретанью, Генрих II планировал подчинить и северную. В 1166 году он вторгся в Бретань и принудил </a:t>
            </a:r>
            <a:r>
              <a:rPr lang="ru-RU" i="1" dirty="0" err="1">
                <a:effectLst>
                  <a:outerShdw blurRad="38100" dist="38100" dir="2700000" algn="tl">
                    <a:srgbClr val="000000">
                      <a:alpha val="43137"/>
                    </a:srgbClr>
                  </a:outerShdw>
                </a:effectLst>
              </a:rPr>
              <a:t>Конана</a:t>
            </a:r>
            <a:r>
              <a:rPr lang="ru-RU" i="1" dirty="0">
                <a:effectLst>
                  <a:outerShdw blurRad="38100" dist="38100" dir="2700000" algn="tl">
                    <a:srgbClr val="000000">
                      <a:alpha val="43137"/>
                    </a:srgbClr>
                  </a:outerShdw>
                </a:effectLst>
              </a:rPr>
              <a:t> отречься от титула герцога в пользу дочери </a:t>
            </a:r>
            <a:r>
              <a:rPr lang="ru-RU" i="1" dirty="0" err="1">
                <a:effectLst>
                  <a:outerShdw blurRad="38100" dist="38100" dir="2700000" algn="tl">
                    <a:srgbClr val="000000">
                      <a:alpha val="43137"/>
                    </a:srgbClr>
                  </a:outerShdw>
                </a:effectLst>
              </a:rPr>
              <a:t>Констанции</a:t>
            </a:r>
            <a:r>
              <a:rPr lang="ru-RU" i="1" dirty="0">
                <a:effectLst>
                  <a:outerShdw blurRad="38100" dist="38100" dir="2700000" algn="tl">
                    <a:srgbClr val="000000">
                      <a:alpha val="43137"/>
                    </a:srgbClr>
                  </a:outerShdw>
                </a:effectLst>
              </a:rPr>
              <a:t>, опекуном которой стал сам Генрих </a:t>
            </a:r>
            <a:r>
              <a:rPr lang="ru-RU" i="1" dirty="0" smtClean="0">
                <a:effectLst>
                  <a:outerShdw blurRad="38100" dist="38100" dir="2700000" algn="tl">
                    <a:srgbClr val="000000">
                      <a:alpha val="43137"/>
                    </a:srgbClr>
                  </a:outerShdw>
                </a:effectLst>
              </a:rPr>
              <a:t>II.</a:t>
            </a:r>
            <a:endParaRPr lang="ru-RU"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8766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94069" y="230914"/>
            <a:ext cx="7729728" cy="1188720"/>
          </a:xfrm>
        </p:spPr>
        <p:txBody>
          <a:bodyPr>
            <a:normAutofit fontScale="90000"/>
          </a:bodyPr>
          <a:lstStyle/>
          <a:p>
            <a:r>
              <a:rPr lang="ru-RU" b="1" i="1" dirty="0" smtClean="0"/>
              <a:t>Правление. Внутренняя политика</a:t>
            </a:r>
            <a:endParaRPr lang="ru-RU" b="1" i="1" dirty="0"/>
          </a:p>
        </p:txBody>
      </p:sp>
      <p:sp>
        <p:nvSpPr>
          <p:cNvPr id="3" name="Объект 2"/>
          <p:cNvSpPr>
            <a:spLocks noGrp="1"/>
          </p:cNvSpPr>
          <p:nvPr>
            <p:ph idx="1"/>
          </p:nvPr>
        </p:nvSpPr>
        <p:spPr>
          <a:xfrm>
            <a:off x="1061155" y="1419634"/>
            <a:ext cx="10250312" cy="4676366"/>
          </a:xfrm>
        </p:spPr>
        <p:txBody>
          <a:bodyPr>
            <a:noAutofit/>
          </a:bodyPr>
          <a:lstStyle/>
          <a:p>
            <a:r>
              <a:rPr lang="ru-RU" sz="2200" i="1" dirty="0"/>
              <a:t>Генрих II большую часть своего правления провёл в разъездах. Он лишил своих баронов права судить, законы короля были поставлены выше местных законов. В 1166 году был создан суд обвинительных присяжных. Присяжные, выбранные из каждой сотни (по 12 человек) и в каждой деревне (по 4 человека), должны были под присягой сообщать шерифу и судьям о подозрительных лицах — потенциальных разбойниках, убийцах, грабителях. Подозрительные лица принуждались к «Божьему </a:t>
            </a:r>
            <a:r>
              <a:rPr lang="ru-RU" sz="2200" i="1" dirty="0" smtClean="0"/>
              <a:t>суду».</a:t>
            </a:r>
            <a:endParaRPr lang="ru-RU" sz="2200" i="1" dirty="0"/>
          </a:p>
          <a:p>
            <a:r>
              <a:rPr lang="ru-RU" sz="2200" i="1" dirty="0"/>
              <a:t>В первые годы правления короля Генриха, огромное влияние на политику оказывала его жена, королева-</a:t>
            </a:r>
            <a:r>
              <a:rPr lang="ru-RU" sz="2200" i="1" dirty="0" err="1"/>
              <a:t>консорт</a:t>
            </a:r>
            <a:r>
              <a:rPr lang="ru-RU" sz="2200" i="1" dirty="0"/>
              <a:t> </a:t>
            </a:r>
            <a:r>
              <a:rPr lang="ru-RU" sz="2200" i="1" dirty="0" err="1"/>
              <a:t>Алиенора</a:t>
            </a:r>
            <a:r>
              <a:rPr lang="ru-RU" sz="2200" i="1" dirty="0"/>
              <a:t>, ставшая фактически его </a:t>
            </a:r>
            <a:r>
              <a:rPr lang="ru-RU" sz="2200" i="1" dirty="0" err="1"/>
              <a:t>соправительницей</a:t>
            </a:r>
            <a:r>
              <a:rPr lang="ru-RU" sz="2200" i="1" dirty="0"/>
              <a:t>.</a:t>
            </a:r>
          </a:p>
          <a:p>
            <a:r>
              <a:rPr lang="ru-RU" sz="2200" i="1" dirty="0"/>
              <a:t>Генрих стремился уничтожить те замки, что незаконно были созданы во время гражданской войны. Для борьбы с уклонением от военной службы, он ввёл новый налог — «щитовые деньги». Этот налог, который королю платили все свободные землевладельцы, позволил королю содержать наёмное войско; он заменил собой существовавшую 40-дневную военную службу в году за </a:t>
            </a:r>
            <a:r>
              <a:rPr lang="ru-RU" sz="2200" i="1" dirty="0" err="1" smtClean="0"/>
              <a:t>лен.В</a:t>
            </a:r>
            <a:r>
              <a:rPr lang="ru-RU" sz="2200" i="1" dirty="0" smtClean="0"/>
              <a:t> </a:t>
            </a:r>
            <a:r>
              <a:rPr lang="ru-RU" sz="2200" i="1" dirty="0"/>
              <a:t>1184 году «Лесной </a:t>
            </a:r>
            <a:r>
              <a:rPr lang="ru-RU" sz="2200" i="1" dirty="0" err="1"/>
              <a:t>асизой</a:t>
            </a:r>
            <a:r>
              <a:rPr lang="ru-RU" sz="2200" i="1" dirty="0"/>
              <a:t>» все леса королевства провозглашались собственностью </a:t>
            </a:r>
            <a:r>
              <a:rPr lang="ru-RU" sz="2200" i="1" dirty="0" smtClean="0"/>
              <a:t>короля.</a:t>
            </a:r>
            <a:endParaRPr lang="ru-RU" sz="2200" i="1" dirty="0"/>
          </a:p>
        </p:txBody>
      </p:sp>
    </p:spTree>
    <p:extLst>
      <p:ext uri="{BB962C8B-B14F-4D97-AF65-F5344CB8AC3E}">
        <p14:creationId xmlns:p14="http://schemas.microsoft.com/office/powerpoint/2010/main" val="2263236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93243" y="355091"/>
            <a:ext cx="7511175" cy="751219"/>
          </a:xfrm>
        </p:spPr>
        <p:txBody>
          <a:bodyPr>
            <a:normAutofit fontScale="90000"/>
          </a:bodyPr>
          <a:lstStyle/>
          <a:p>
            <a:r>
              <a:rPr lang="ru-RU" b="1" i="1" dirty="0" smtClean="0"/>
              <a:t>Церковная политика</a:t>
            </a:r>
            <a:endParaRPr lang="ru-RU" b="1" i="1" dirty="0"/>
          </a:p>
        </p:txBody>
      </p:sp>
      <p:sp>
        <p:nvSpPr>
          <p:cNvPr id="3" name="Объект 2"/>
          <p:cNvSpPr>
            <a:spLocks noGrp="1"/>
          </p:cNvSpPr>
          <p:nvPr>
            <p:ph idx="1"/>
          </p:nvPr>
        </p:nvSpPr>
        <p:spPr>
          <a:xfrm>
            <a:off x="775319" y="891822"/>
            <a:ext cx="10747022" cy="5080000"/>
          </a:xfrm>
        </p:spPr>
        <p:txBody>
          <a:bodyPr>
            <a:noAutofit/>
          </a:bodyPr>
          <a:lstStyle/>
          <a:p>
            <a:r>
              <a:rPr lang="ru-RU" sz="1400" dirty="0"/>
              <a:t>В отношении церкви Генрих II продолжил политику своих предшественников из Нормандской династии. Церковь по-прежнему считалась неотъемлемой частью английского государства и часто использовалась в целях пополнения королевского бюджета. В 1159 году, в частности, священнослужители были обложены крупным налогом для финансирования </a:t>
            </a:r>
            <a:r>
              <a:rPr lang="ru-RU" sz="1400" dirty="0" err="1"/>
              <a:t>Тулузской</a:t>
            </a:r>
            <a:r>
              <a:rPr lang="ru-RU" sz="1400" dirty="0"/>
              <a:t> </a:t>
            </a:r>
            <a:r>
              <a:rPr lang="ru-RU" sz="1400" dirty="0" smtClean="0"/>
              <a:t>кампании </a:t>
            </a:r>
            <a:r>
              <a:rPr lang="ru-RU" sz="1400" dirty="0"/>
              <a:t>короля</a:t>
            </a:r>
            <a:r>
              <a:rPr lang="ru-RU" sz="1400" dirty="0" smtClean="0"/>
              <a:t>.(военные действия против кого – либо) </a:t>
            </a:r>
            <a:r>
              <a:rPr lang="ru-RU" sz="1400" dirty="0"/>
              <a:t>Генрих II также полностью контролировал процедуру избрания епископов и аббатов и подолгу держал вакантными церковные должности для изъятия соответствующих доходов в свою пользу. Одним из главных проводников этой политики короля был его канцлер Томас </a:t>
            </a:r>
            <a:r>
              <a:rPr lang="ru-RU" sz="1400" dirty="0" err="1"/>
              <a:t>Бекет</a:t>
            </a:r>
            <a:r>
              <a:rPr lang="ru-RU" sz="1400" dirty="0" smtClean="0"/>
              <a:t>. к </a:t>
            </a:r>
            <a:r>
              <a:rPr lang="ru-RU" sz="1400" dirty="0"/>
              <a:t>священнослужителям, совершившим преступление, церковные суды обычно применяли в качестве санкции лишь наложение некрупного штрафа. По свидетельству Уильяма </a:t>
            </a:r>
            <a:r>
              <a:rPr lang="ru-RU" sz="1400" dirty="0" err="1"/>
              <a:t>Ньюбургского</a:t>
            </a:r>
            <a:r>
              <a:rPr lang="ru-RU" sz="1400" dirty="0"/>
              <a:t>, со времени восшествия Генриха II на английский престол до 1163 года английскими священнослужителями было совершено более 100 убийств.</a:t>
            </a:r>
          </a:p>
          <a:p>
            <a:r>
              <a:rPr lang="ru-RU" sz="1400" dirty="0"/>
              <a:t> </a:t>
            </a:r>
            <a:r>
              <a:rPr lang="ru-RU" sz="1400" dirty="0" smtClean="0"/>
              <a:t>Генрих </a:t>
            </a:r>
            <a:r>
              <a:rPr lang="ru-RU" sz="1400" dirty="0"/>
              <a:t>II и </a:t>
            </a:r>
            <a:r>
              <a:rPr lang="ru-RU" sz="1400" dirty="0" err="1"/>
              <a:t>Бекет</a:t>
            </a:r>
            <a:endParaRPr lang="ru-RU" sz="1400" dirty="0"/>
          </a:p>
          <a:p>
            <a:r>
              <a:rPr lang="ru-RU" sz="1400" dirty="0"/>
              <a:t>Очевидно, именно с целью поставить церковную судебную систему под контроль светской власти король добился после смерти </a:t>
            </a:r>
            <a:r>
              <a:rPr lang="ru-RU" sz="1400" dirty="0" err="1"/>
              <a:t>Теобальда</a:t>
            </a:r>
            <a:r>
              <a:rPr lang="ru-RU" sz="1400" dirty="0"/>
              <a:t> избрания архиепископом Кентерберийским и примасом Англии в 1162 году своего канцлера Томаса </a:t>
            </a:r>
            <a:r>
              <a:rPr lang="ru-RU" sz="1400" dirty="0" err="1"/>
              <a:t>Бекета</a:t>
            </a:r>
            <a:r>
              <a:rPr lang="ru-RU" sz="1400" dirty="0"/>
              <a:t>. Однако эти расчёты оказались ошибочными: </a:t>
            </a:r>
            <a:r>
              <a:rPr lang="ru-RU" sz="1400" dirty="0" err="1"/>
              <a:t>Бекет</a:t>
            </a:r>
            <a:r>
              <a:rPr lang="ru-RU" sz="1400" dirty="0"/>
              <a:t>, не обладавший особым авторитетом в церковных кругах ни как теолог, ни как благочестивый праведник, был выдающимся администратором и амбициозным политиком. Сразу после своего избрания архиепископом он сложил с себя функции канцлера и посвятил свою жизнь бескомпромиссному отстаиванию интересов церкви.</a:t>
            </a:r>
          </a:p>
          <a:p>
            <a:r>
              <a:rPr lang="ru-RU" sz="1400" dirty="0"/>
              <a:t>В январе 1164 года Томас </a:t>
            </a:r>
            <a:r>
              <a:rPr lang="ru-RU" sz="1400" dirty="0" err="1"/>
              <a:t>Бекет</a:t>
            </a:r>
            <a:r>
              <a:rPr lang="ru-RU" sz="1400" dirty="0"/>
              <a:t> не поддержал «</a:t>
            </a:r>
            <a:r>
              <a:rPr lang="ru-RU" sz="1400" dirty="0" err="1"/>
              <a:t>Кларендонские</a:t>
            </a:r>
            <a:r>
              <a:rPr lang="ru-RU" sz="1400" dirty="0"/>
              <a:t> постановления» короля Генриха, так как считал их наступлением на церковные свободы. 8 октября 1164 года король вызвал архиепископа на суд, но вместо этого Томас </a:t>
            </a:r>
            <a:r>
              <a:rPr lang="ru-RU" sz="1400" dirty="0" err="1"/>
              <a:t>Бекет</a:t>
            </a:r>
            <a:r>
              <a:rPr lang="ru-RU" sz="1400" dirty="0"/>
              <a:t> бежал во Францию под защиту Людовика VII Французского. Конфликт архиепископа Кентерберийского и короля длился 6 лет, лишь в 1170 году в связи с коронацией Генриха Молодого произошло их примирение. Первоначально коронацию за отсутствием </a:t>
            </a:r>
            <a:r>
              <a:rPr lang="ru-RU" sz="1400" dirty="0" err="1"/>
              <a:t>Бекета</a:t>
            </a:r>
            <a:r>
              <a:rPr lang="ru-RU" sz="1400" dirty="0"/>
              <a:t> провели архиепископ Йоркский и епископы Лондонский и </a:t>
            </a:r>
            <a:r>
              <a:rPr lang="ru-RU" sz="1400" dirty="0" err="1"/>
              <a:t>Солсберийский</a:t>
            </a:r>
            <a:r>
              <a:rPr lang="ru-RU" sz="1400" dirty="0"/>
              <a:t>, но после протеста </a:t>
            </a:r>
            <a:r>
              <a:rPr lang="ru-RU" sz="1400" dirty="0" err="1"/>
              <a:t>Бекета</a:t>
            </a:r>
            <a:r>
              <a:rPr lang="ru-RU" sz="1400" dirty="0"/>
              <a:t>, поддержанного папой произошла встреча короля и </a:t>
            </a:r>
            <a:r>
              <a:rPr lang="ru-RU" sz="1400" dirty="0" err="1"/>
              <a:t>Бекета</a:t>
            </a:r>
            <a:r>
              <a:rPr lang="ru-RU" sz="1400" dirty="0"/>
              <a:t>, примирение и вторичное коронование Генриха Молодого и его </a:t>
            </a:r>
            <a:r>
              <a:rPr lang="ru-RU" sz="1400" dirty="0" smtClean="0"/>
              <a:t>жены.</a:t>
            </a:r>
          </a:p>
          <a:p>
            <a:r>
              <a:rPr lang="ru-RU" sz="1400" dirty="0" smtClean="0"/>
              <a:t>Феод, </a:t>
            </a:r>
            <a:r>
              <a:rPr lang="ru-RU" sz="1400" dirty="0"/>
              <a:t>также фьеф, лен — </a:t>
            </a:r>
            <a:r>
              <a:rPr lang="ru-RU" sz="1400" dirty="0" err="1"/>
              <a:t>зе́мли</a:t>
            </a:r>
            <a:r>
              <a:rPr lang="ru-RU" sz="1400" dirty="0"/>
              <a:t>, пожалованные вассалу сеньором в пользование и распоряжение ими, осуществлялось на условиях несения вассалом военной, административной или придворной службы в пользу сеньора.</a:t>
            </a:r>
          </a:p>
          <a:p>
            <a:endParaRPr lang="ru-RU" sz="1200" dirty="0"/>
          </a:p>
        </p:txBody>
      </p:sp>
      <p:sp>
        <p:nvSpPr>
          <p:cNvPr id="4" name="Объект 2"/>
          <p:cNvSpPr txBox="1">
            <a:spLocks/>
          </p:cNvSpPr>
          <p:nvPr/>
        </p:nvSpPr>
        <p:spPr>
          <a:xfrm flipV="1">
            <a:off x="-310443" y="6858000"/>
            <a:ext cx="1992487" cy="231422"/>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endParaRPr lang="ru-RU" sz="1400" dirty="0" smtClean="0"/>
          </a:p>
        </p:txBody>
      </p:sp>
    </p:spTree>
    <p:extLst>
      <p:ext uri="{BB962C8B-B14F-4D97-AF65-F5344CB8AC3E}">
        <p14:creationId xmlns:p14="http://schemas.microsoft.com/office/powerpoint/2010/main" val="4013069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9620" y="629517"/>
            <a:ext cx="4486656" cy="1141497"/>
          </a:xfrm>
        </p:spPr>
        <p:txBody>
          <a:bodyPr/>
          <a:lstStyle/>
          <a:p>
            <a:r>
              <a:rPr lang="ru-RU" b="1" i="1" dirty="0" smtClean="0"/>
              <a:t>Убийство Томаса </a:t>
            </a:r>
            <a:r>
              <a:rPr lang="ru-RU" b="1" i="1" dirty="0" err="1" smtClean="0"/>
              <a:t>Бекета</a:t>
            </a:r>
            <a:endParaRPr lang="ru-RU" b="1" i="1" dirty="0"/>
          </a:p>
        </p:txBody>
      </p:sp>
      <p:pic>
        <p:nvPicPr>
          <p:cNvPr id="5" name="Объект 4"/>
          <p:cNvPicPr>
            <a:picLocks noGrp="1" noChangeAspect="1"/>
          </p:cNvPicPr>
          <p:nvPr>
            <p:ph idx="1"/>
          </p:nvPr>
        </p:nvPicPr>
        <p:blipFill>
          <a:blip r:embed="rId2"/>
          <a:stretch>
            <a:fillRect/>
          </a:stretch>
        </p:blipFill>
        <p:spPr>
          <a:xfrm>
            <a:off x="5888674" y="1343379"/>
            <a:ext cx="5513103" cy="4104199"/>
          </a:xfrm>
          <a:prstGeom prst="rect">
            <a:avLst/>
          </a:prstGeom>
        </p:spPr>
      </p:pic>
      <p:sp>
        <p:nvSpPr>
          <p:cNvPr id="4" name="Текст 3"/>
          <p:cNvSpPr>
            <a:spLocks noGrp="1"/>
          </p:cNvSpPr>
          <p:nvPr>
            <p:ph type="body" sz="half" idx="2"/>
          </p:nvPr>
        </p:nvSpPr>
        <p:spPr>
          <a:xfrm>
            <a:off x="451556" y="1986843"/>
            <a:ext cx="5034844" cy="4447823"/>
          </a:xfrm>
        </p:spPr>
        <p:txBody>
          <a:bodyPr>
            <a:normAutofit fontScale="85000" lnSpcReduction="10000"/>
          </a:bodyPr>
          <a:lstStyle/>
          <a:p>
            <a:r>
              <a:rPr lang="ru-RU" sz="1600" dirty="0"/>
              <a:t>После возвращения в Англию Томас </a:t>
            </a:r>
            <a:r>
              <a:rPr lang="ru-RU" sz="1600" dirty="0" err="1"/>
              <a:t>Бекет</a:t>
            </a:r>
            <a:r>
              <a:rPr lang="ru-RU" sz="1600" dirty="0"/>
              <a:t> продолжил борьбу со своими противниками (отрешая от должностей и отлучая от церкви), что вызвало недовольство короля. Чуть ранее римский папа пригрозил наложить интердикт на Англию, если </a:t>
            </a:r>
            <a:r>
              <a:rPr lang="ru-RU" sz="1600" dirty="0" err="1"/>
              <a:t>Бекет</a:t>
            </a:r>
            <a:r>
              <a:rPr lang="ru-RU" sz="1600" dirty="0"/>
              <a:t> будет арестован. Легенда гласит, что Генрих в гневе произнёс фразу: «Неужели нет никого, кто освободил бы меня от этого попа». Четыре рыцаря Генриха: </a:t>
            </a:r>
            <a:r>
              <a:rPr lang="ru-RU" sz="1600" dirty="0" err="1"/>
              <a:t>Реджинальд</a:t>
            </a:r>
            <a:r>
              <a:rPr lang="ru-RU" sz="1600" dirty="0"/>
              <a:t> </a:t>
            </a:r>
            <a:r>
              <a:rPr lang="ru-RU" sz="1600" dirty="0" err="1"/>
              <a:t>Фитц-Урс</a:t>
            </a:r>
            <a:r>
              <a:rPr lang="ru-RU" sz="1600" dirty="0"/>
              <a:t>, </a:t>
            </a:r>
            <a:r>
              <a:rPr lang="ru-RU" sz="1600" dirty="0" err="1"/>
              <a:t>Хьюг</a:t>
            </a:r>
            <a:r>
              <a:rPr lang="ru-RU" sz="1600" dirty="0"/>
              <a:t> де </a:t>
            </a:r>
            <a:r>
              <a:rPr lang="ru-RU" sz="1600" dirty="0" err="1"/>
              <a:t>Моревиль</a:t>
            </a:r>
            <a:r>
              <a:rPr lang="ru-RU" sz="1600" dirty="0"/>
              <a:t>, Уильям де </a:t>
            </a:r>
            <a:r>
              <a:rPr lang="ru-RU" sz="1600" dirty="0" err="1"/>
              <a:t>Траси</a:t>
            </a:r>
            <a:r>
              <a:rPr lang="ru-RU" sz="1600" dirty="0"/>
              <a:t> и Ричард </a:t>
            </a:r>
            <a:r>
              <a:rPr lang="ru-RU" sz="1600" dirty="0" err="1"/>
              <a:t>ле</a:t>
            </a:r>
            <a:r>
              <a:rPr lang="ru-RU" sz="1600" dirty="0"/>
              <a:t> </a:t>
            </a:r>
            <a:r>
              <a:rPr lang="ru-RU" sz="1600" dirty="0" err="1"/>
              <a:t>Бретон</a:t>
            </a:r>
            <a:r>
              <a:rPr lang="ru-RU" sz="1600" dirty="0"/>
              <a:t>, услышав это, восприняли слова короля как приказ и решили действовать.</a:t>
            </a:r>
          </a:p>
          <a:p>
            <a:r>
              <a:rPr lang="ru-RU" sz="1600" dirty="0"/>
              <a:t>29 декабря 1170 года они вошли в Кентерберийский собор, где находился Томас </a:t>
            </a:r>
            <a:r>
              <a:rPr lang="ru-RU" sz="1600" dirty="0" err="1"/>
              <a:t>Бекет</a:t>
            </a:r>
            <a:r>
              <a:rPr lang="ru-RU" sz="1600" dirty="0"/>
              <a:t> и, обвинив его в преступлениях против короля Генриха, потребовали покинуть Англию. После того, как тот отказался, они ушли и, вернувшись с оружием, убили </a:t>
            </a:r>
            <a:r>
              <a:rPr lang="ru-RU" sz="1600" dirty="0" err="1"/>
              <a:t>Бекета</a:t>
            </a:r>
            <a:r>
              <a:rPr lang="ru-RU" sz="1600" dirty="0"/>
              <a:t>. После убийства архиепископ Нормандский наложил на Англию </a:t>
            </a:r>
            <a:r>
              <a:rPr lang="ru-RU" sz="1600" dirty="0" err="1" smtClean="0"/>
              <a:t>интердик</a:t>
            </a:r>
            <a:r>
              <a:rPr lang="ru-RU" sz="1600" dirty="0" smtClean="0"/>
              <a:t>], </a:t>
            </a:r>
            <a:r>
              <a:rPr lang="ru-RU" sz="1600" dirty="0"/>
              <a:t>снятый папой римским Александром III. 21 февраля 1173 года </a:t>
            </a:r>
            <a:r>
              <a:rPr lang="ru-RU" sz="1600" dirty="0" err="1"/>
              <a:t>Бекет</a:t>
            </a:r>
            <a:r>
              <a:rPr lang="ru-RU" sz="1600" dirty="0"/>
              <a:t> был канонизирован, а 12 июля 1174 года к гробнице Томаса </a:t>
            </a:r>
            <a:r>
              <a:rPr lang="ru-RU" sz="1600" dirty="0" err="1"/>
              <a:t>Бекета</a:t>
            </a:r>
            <a:r>
              <a:rPr lang="ru-RU" sz="1600" dirty="0"/>
              <a:t> приходил с покаянием босой Генрих II</a:t>
            </a:r>
          </a:p>
          <a:p>
            <a:r>
              <a:rPr lang="ru-RU" sz="1200" dirty="0" err="1" smtClean="0"/>
              <a:t>Интерди́кт</a:t>
            </a:r>
            <a:r>
              <a:rPr lang="ru-RU" sz="1200" dirty="0" smtClean="0"/>
              <a:t> </a:t>
            </a:r>
            <a:r>
              <a:rPr lang="ru-RU" sz="1200" dirty="0"/>
              <a:t>— в римско-католической церкви временное запрещение всех церковных действий и треб, налагаемое папой или епископом. Часто интердикт налагался на население целой страны или города, гораздо реже — на отдельных лиц. Интердикт в отношении определённого лица обычно называют отлучением от церкви.</a:t>
            </a:r>
          </a:p>
        </p:txBody>
      </p:sp>
    </p:spTree>
    <p:extLst>
      <p:ext uri="{BB962C8B-B14F-4D97-AF65-F5344CB8AC3E}">
        <p14:creationId xmlns:p14="http://schemas.microsoft.com/office/powerpoint/2010/main" val="200200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additive="base">
                                        <p:cTn id="3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42336" y="550077"/>
            <a:ext cx="5964597" cy="1075523"/>
          </a:xfrm>
        </p:spPr>
        <p:txBody>
          <a:bodyPr>
            <a:normAutofit/>
          </a:bodyPr>
          <a:lstStyle/>
          <a:p>
            <a:r>
              <a:rPr lang="ru-RU" sz="2400" b="1" i="1" dirty="0" smtClean="0"/>
              <a:t>Восстания сыновей и гражданская война</a:t>
            </a:r>
            <a:endParaRPr lang="ru-RU" sz="2400" b="1" i="1" dirty="0"/>
          </a:p>
        </p:txBody>
      </p:sp>
      <p:sp>
        <p:nvSpPr>
          <p:cNvPr id="3" name="Объект 2"/>
          <p:cNvSpPr>
            <a:spLocks noGrp="1"/>
          </p:cNvSpPr>
          <p:nvPr>
            <p:ph idx="1"/>
          </p:nvPr>
        </p:nvSpPr>
        <p:spPr>
          <a:xfrm>
            <a:off x="562412" y="1337734"/>
            <a:ext cx="10724444" cy="5520266"/>
          </a:xfrm>
        </p:spPr>
        <p:txBody>
          <a:bodyPr>
            <a:noAutofit/>
          </a:bodyPr>
          <a:lstStyle/>
          <a:p>
            <a:r>
              <a:rPr lang="ru-RU" sz="1050" b="1" i="1" u="sng" dirty="0"/>
              <a:t>Кризис 1173 </a:t>
            </a:r>
            <a:r>
              <a:rPr lang="ru-RU" sz="1050" b="1" i="1" u="sng" dirty="0" smtClean="0"/>
              <a:t>года</a:t>
            </a:r>
            <a:endParaRPr lang="ru-RU" sz="1050" b="1" i="1" u="sng" dirty="0"/>
          </a:p>
          <a:p>
            <a:pPr marL="0" indent="0">
              <a:buNone/>
            </a:pPr>
            <a:r>
              <a:rPr lang="ru-RU" sz="1050" dirty="0" smtClean="0"/>
              <a:t>         Владения </a:t>
            </a:r>
            <a:r>
              <a:rPr lang="ru-RU" sz="1050" dirty="0"/>
              <a:t>Генриха II во Франции в 1180 году</a:t>
            </a:r>
          </a:p>
          <a:p>
            <a:r>
              <a:rPr lang="ru-RU" sz="1000" dirty="0"/>
              <a:t>Попытки Генриха разделить его владения среди его многочисленных детей вызывали скандалы. Генрих Молодой был коронован, титуловался королём Англии, правителем Нормандии, Бретани, Анжу, </a:t>
            </a:r>
            <a:r>
              <a:rPr lang="ru-RU" sz="1000" dirty="0" err="1"/>
              <a:t>Мэна</a:t>
            </a:r>
            <a:r>
              <a:rPr lang="ru-RU" sz="1000" dirty="0"/>
              <a:t>, но не владел ничем. Ричард, которому должна была принадлежать Аквитания, мог быть недовольным тем, что Генрих после обручения дочери </a:t>
            </a:r>
            <a:r>
              <a:rPr lang="ru-RU" sz="1000" dirty="0" err="1"/>
              <a:t>Алиеноры</a:t>
            </a:r>
            <a:r>
              <a:rPr lang="ru-RU" sz="1000" dirty="0"/>
              <a:t> пообещал передать Гасконь Кастилии после смерти </a:t>
            </a:r>
            <a:r>
              <a:rPr lang="ru-RU" sz="1000" dirty="0" err="1"/>
              <a:t>Алиеноры</a:t>
            </a:r>
            <a:r>
              <a:rPr lang="ru-RU" sz="1000" dirty="0"/>
              <a:t> </a:t>
            </a:r>
            <a:r>
              <a:rPr lang="ru-RU" sz="1000" dirty="0" err="1"/>
              <a:t>Аквитанской</a:t>
            </a:r>
            <a:r>
              <a:rPr lang="ru-RU" sz="1000" dirty="0"/>
              <a:t>. К тому же невесту Ричарда Алису называли любовницей Генриха II.</a:t>
            </a:r>
          </a:p>
          <a:p>
            <a:r>
              <a:rPr lang="ru-RU" sz="1000" dirty="0"/>
              <a:t>Генрих II желая женить сына Иоанна на наследнице </a:t>
            </a:r>
            <a:r>
              <a:rPr lang="ru-RU" sz="1000" dirty="0" err="1"/>
              <a:t>Гумберта</a:t>
            </a:r>
            <a:r>
              <a:rPr lang="ru-RU" sz="1000" dirty="0"/>
              <a:t> III </a:t>
            </a:r>
            <a:r>
              <a:rPr lang="ru-RU" sz="1000" dirty="0" err="1"/>
              <a:t>Морьенского</a:t>
            </a:r>
            <a:r>
              <a:rPr lang="ru-RU" sz="1000" dirty="0"/>
              <a:t> выделил из владений Генриха Младшего три замка в Анжу — </a:t>
            </a:r>
            <a:r>
              <a:rPr lang="ru-RU" sz="1000" dirty="0" err="1"/>
              <a:t>Шинон</a:t>
            </a:r>
            <a:r>
              <a:rPr lang="ru-RU" sz="1000" dirty="0"/>
              <a:t>, </a:t>
            </a:r>
            <a:r>
              <a:rPr lang="ru-RU" sz="1000" dirty="0" err="1"/>
              <a:t>Лудён</a:t>
            </a:r>
            <a:r>
              <a:rPr lang="ru-RU" sz="1000" dirty="0"/>
              <a:t>, </a:t>
            </a:r>
            <a:r>
              <a:rPr lang="ru-RU" sz="1000" dirty="0" err="1"/>
              <a:t>Мирбо</a:t>
            </a:r>
            <a:r>
              <a:rPr lang="ru-RU" sz="1000" dirty="0"/>
              <a:t>. В ответ в марте 1173 года Генрих Молодой потребовал передачи полной власти над одним из его «владений», а также доходов с них. Генрих II, не желая делить власть, отказал. Генрих Молодой бежал ко двору Людовика VII, где вскоре к нему примкнули братья Ричард и </a:t>
            </a:r>
            <a:r>
              <a:rPr lang="ru-RU" sz="1000" dirty="0" err="1"/>
              <a:t>Жоффруа</a:t>
            </a:r>
            <a:r>
              <a:rPr lang="ru-RU" sz="1000" dirty="0"/>
              <a:t>, а </a:t>
            </a:r>
            <a:r>
              <a:rPr lang="ru-RU" sz="1000" dirty="0" err="1"/>
              <a:t>Алиенора</a:t>
            </a:r>
            <a:r>
              <a:rPr lang="ru-RU" sz="1000" dirty="0"/>
              <a:t> возглавила мятеж </a:t>
            </a:r>
            <a:r>
              <a:rPr lang="ru-RU" sz="1000" dirty="0" err="1"/>
              <a:t>аквитанских</a:t>
            </a:r>
            <a:r>
              <a:rPr lang="ru-RU" sz="1000" dirty="0"/>
              <a:t> баронов. Баронские мятежи вспыхнули в Англии и Бретани. На север Англии вторглись шотландцы. В такой ситуации Генрих II нанял наёмников и стал бить войска своих противников по отдельности. При попытке бегства в Париж </a:t>
            </a:r>
            <a:r>
              <a:rPr lang="ru-RU" sz="1000" dirty="0" err="1"/>
              <a:t>Алиенора</a:t>
            </a:r>
            <a:r>
              <a:rPr lang="ru-RU" sz="1000" dirty="0"/>
              <a:t> попала в плен к мужу, где провела 12 лет. В сентябре 1173 года мятеж был </a:t>
            </a:r>
            <a:r>
              <a:rPr lang="ru-RU" sz="1000" dirty="0" smtClean="0"/>
              <a:t>подавлен.</a:t>
            </a:r>
            <a:endParaRPr lang="ru-RU" sz="1000" dirty="0"/>
          </a:p>
          <a:p>
            <a:r>
              <a:rPr lang="ru-RU" sz="1000" b="1" i="1" u="sng" dirty="0"/>
              <a:t>Кризис </a:t>
            </a:r>
            <a:r>
              <a:rPr lang="ru-RU" sz="1000" b="1" i="1" u="sng" dirty="0" smtClean="0"/>
              <a:t>1180-х</a:t>
            </a:r>
          </a:p>
          <a:p>
            <a:r>
              <a:rPr lang="ru-RU" sz="1000" dirty="0" smtClean="0"/>
              <a:t>В </a:t>
            </a:r>
            <a:r>
              <a:rPr lang="ru-RU" sz="1000" dirty="0"/>
              <a:t>1182 году Генрих II потребовал у младших сыновей принести вассальную клятву Генриху Молодому. Ричард отказался. Генрих II примирил сыновей, но в начале 1183 года </a:t>
            </a:r>
            <a:r>
              <a:rPr lang="ru-RU" sz="1000" dirty="0" err="1"/>
              <a:t>Жоффруа</a:t>
            </a:r>
            <a:r>
              <a:rPr lang="ru-RU" sz="1000" dirty="0"/>
              <a:t> и Генрих Молодой поддержали бунтовавших против Ричарда вассалов. Тот в ответ разорил Бретань. Генрих II поддержал Ричарда, но после того как 11 июня Генрих Молодой умер, война быстро окончилась.</a:t>
            </a:r>
          </a:p>
          <a:p>
            <a:r>
              <a:rPr lang="ru-RU" sz="1000" dirty="0"/>
              <a:t>В сентябре 1183 года Генрих II пригласил к себе Ричарда и Иоанна. Король предложил своему наследнику Ричарду передать Иоанну Аквитанию в качестве лена. Ричард, не желая быть сеньором без владений (как его брат Генрих Молодой), попросил отсрочки, а сам бежал в Аквитанию. В свою очередь </a:t>
            </a:r>
            <a:r>
              <a:rPr lang="ru-RU" sz="1000" dirty="0" err="1"/>
              <a:t>Жоффруа</a:t>
            </a:r>
            <a:r>
              <a:rPr lang="ru-RU" sz="1000" dirty="0"/>
              <a:t>, узнав о том, что его младший брат Иоанн должен стать правителем Аквитании, потребовал присоединения к Бретани графства Анжу, Мена и </a:t>
            </a:r>
            <a:r>
              <a:rPr lang="ru-RU" sz="1000" dirty="0" err="1"/>
              <a:t>Турени</a:t>
            </a:r>
            <a:r>
              <a:rPr lang="ru-RU" sz="1000" dirty="0"/>
              <a:t>.</a:t>
            </a:r>
          </a:p>
          <a:p>
            <a:r>
              <a:rPr lang="ru-RU" sz="1000" dirty="0"/>
              <a:t>Конфликтом также поспешил воспользоваться король Франции, потребовавший возвращения </a:t>
            </a:r>
            <a:r>
              <a:rPr lang="ru-RU" sz="1000" dirty="0" err="1"/>
              <a:t>Вексена</a:t>
            </a:r>
            <a:r>
              <a:rPr lang="ru-RU" sz="1000" dirty="0"/>
              <a:t> (приданого сестры Маргариты). Не желая терять </a:t>
            </a:r>
            <a:r>
              <a:rPr lang="ru-RU" sz="1000" dirty="0" err="1"/>
              <a:t>Вексен</a:t>
            </a:r>
            <a:r>
              <a:rPr lang="ru-RU" sz="1000" dirty="0"/>
              <a:t>, Генрих заключил договор с Филиппом, по которому Маргарите вплоть до её следующего брака выплачивалась пенсия в 2700 фунтов, Генрих приносил клятву за свои континентальные владения, а </a:t>
            </a:r>
            <a:r>
              <a:rPr lang="ru-RU" sz="1000" dirty="0" err="1"/>
              <a:t>Вексен</a:t>
            </a:r>
            <a:r>
              <a:rPr lang="ru-RU" sz="1000" dirty="0"/>
              <a:t> становился приданым Алисы, которая должна была выйти замуж за одного из сыновей английского короля.</a:t>
            </a:r>
          </a:p>
          <a:p>
            <a:r>
              <a:rPr lang="ru-RU" sz="1000" dirty="0"/>
              <a:t>В 1184 году Генрих приказал Иоанну силой отобрать Аквитанию у Ричарда. Иоанну помогал </a:t>
            </a:r>
            <a:r>
              <a:rPr lang="ru-RU" sz="1000" dirty="0" err="1"/>
              <a:t>Жоффруа</a:t>
            </a:r>
            <a:r>
              <a:rPr lang="ru-RU" sz="1000" dirty="0"/>
              <a:t>, и поэтому Ричард вновь разорил южную Бретань. Одновременно Генрих пытался привлечь к конфликту Фридриха Барбароссу, дочь которого сосватали за Ричарда. Но невеста не дожила до конца года.</a:t>
            </a:r>
          </a:p>
          <a:p>
            <a:r>
              <a:rPr lang="ru-RU" sz="1000" dirty="0"/>
              <a:t>Осенью 1184 года Генрих вызвал сыновей в Англию и пытался их примирить. Ради этого он даже освободил жену </a:t>
            </a:r>
            <a:r>
              <a:rPr lang="ru-RU" sz="1000" dirty="0" err="1"/>
              <a:t>Алиенору</a:t>
            </a:r>
            <a:r>
              <a:rPr lang="ru-RU" sz="1000" dirty="0"/>
              <a:t>, но в 1185 году конфликт сыновей продолжился. В 1186, в очередной раз ища помощи у Филиппа Французского, погиб на турнире </a:t>
            </a:r>
            <a:r>
              <a:rPr lang="ru-RU" sz="1000" dirty="0" err="1" smtClean="0"/>
              <a:t>Жоффруа</a:t>
            </a:r>
            <a:r>
              <a:rPr lang="ru-RU" sz="1000" dirty="0" smtClean="0"/>
              <a:t>.</a:t>
            </a:r>
            <a:endParaRPr lang="ru-RU" sz="1000" dirty="0"/>
          </a:p>
        </p:txBody>
      </p:sp>
    </p:spTree>
    <p:extLst>
      <p:ext uri="{BB962C8B-B14F-4D97-AF65-F5344CB8AC3E}">
        <p14:creationId xmlns:p14="http://schemas.microsoft.com/office/powerpoint/2010/main" val="2397740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 calcmode="lin" valueType="num">
                                      <p:cBhvr additive="base">
                                        <p:cTn id="6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77892" y="309937"/>
            <a:ext cx="7729728" cy="1188720"/>
          </a:xfrm>
        </p:spPr>
        <p:txBody>
          <a:bodyPr/>
          <a:lstStyle/>
          <a:p>
            <a:r>
              <a:rPr lang="ru-RU" b="1" i="1" dirty="0" smtClean="0"/>
              <a:t>Смерть Генриха </a:t>
            </a:r>
            <a:r>
              <a:rPr lang="en-US" b="1" i="1" dirty="0" smtClean="0"/>
              <a:t>II</a:t>
            </a:r>
            <a:endParaRPr lang="ru-RU" b="1" i="1" dirty="0"/>
          </a:p>
        </p:txBody>
      </p:sp>
      <p:sp>
        <p:nvSpPr>
          <p:cNvPr id="3" name="Объект 2"/>
          <p:cNvSpPr>
            <a:spLocks noGrp="1"/>
          </p:cNvSpPr>
          <p:nvPr>
            <p:ph idx="1"/>
          </p:nvPr>
        </p:nvSpPr>
        <p:spPr>
          <a:xfrm>
            <a:off x="982133" y="1715910"/>
            <a:ext cx="9877778" cy="4865511"/>
          </a:xfrm>
        </p:spPr>
        <p:txBody>
          <a:bodyPr>
            <a:normAutofit fontScale="55000" lnSpcReduction="20000"/>
          </a:bodyPr>
          <a:lstStyle/>
          <a:p>
            <a:r>
              <a:rPr lang="ru-RU" dirty="0"/>
              <a:t>Последние три года жизни короля прошли в борьбе с королём Франции. Порой в этих войнах Генрих и его наследник Ричард выступали как союзники, а порой как </a:t>
            </a:r>
            <a:r>
              <a:rPr lang="ru-RU" dirty="0" smtClean="0"/>
              <a:t>противники.</a:t>
            </a:r>
            <a:endParaRPr lang="ru-RU" dirty="0"/>
          </a:p>
          <a:p>
            <a:r>
              <a:rPr lang="ru-RU" dirty="0"/>
              <a:t>Филипп Август потребовал опеки над детьми </a:t>
            </a:r>
            <a:r>
              <a:rPr lang="ru-RU" dirty="0" err="1"/>
              <a:t>Жоффруа</a:t>
            </a:r>
            <a:r>
              <a:rPr lang="ru-RU" dirty="0"/>
              <a:t>, прекращения войны между Ричардом и графом Тулузы, а также решить вопрос об Алисе и её приданом </a:t>
            </a:r>
            <a:r>
              <a:rPr lang="ru-RU" dirty="0" err="1"/>
              <a:t>Вексене</a:t>
            </a:r>
            <a:r>
              <a:rPr lang="ru-RU" dirty="0"/>
              <a:t>. Эти требования были в феврале 1187 года отвергнуты Генрихом. Стороны стали готовиться к войне — Генрих командовал войсками в Нормандии, Ричард в Аквитании. Филипп вторгся в Берри и занял замок </a:t>
            </a:r>
            <a:r>
              <a:rPr lang="ru-RU" dirty="0" err="1"/>
              <a:t>Исудён</a:t>
            </a:r>
            <a:r>
              <a:rPr lang="ru-RU" dirty="0"/>
              <a:t>. Ричард выступил ему навстречу и они встретились у </a:t>
            </a:r>
            <a:r>
              <a:rPr lang="ru-RU" dirty="0" err="1"/>
              <a:t>Шатору</a:t>
            </a:r>
            <a:r>
              <a:rPr lang="ru-RU" dirty="0"/>
              <a:t>. Филипп предложил мир и при помощи папского легата (призывавшего правителей в новый крестовый поход) на два года было заключено перемирие.</a:t>
            </a:r>
          </a:p>
          <a:p>
            <a:r>
              <a:rPr lang="ru-RU" dirty="0"/>
              <a:t>Филипп и Ричард после перемирия поехали в Париж. Генрих требовал приезда сына. Осенью Ричард принял звание крестоносца.</a:t>
            </a:r>
          </a:p>
          <a:p>
            <a:r>
              <a:rPr lang="ru-RU" dirty="0"/>
              <a:t>В начале 1188 года английский и французский короли вновь встретились. И там было принято решение отправиться в крестовый поход. Но в середине года вновь возобновилась война, которая вызвала новые трения между Генрихом и Ричардом.</a:t>
            </a:r>
          </a:p>
          <a:p>
            <a:r>
              <a:rPr lang="ru-RU" dirty="0"/>
              <a:t>18 ноября 1188 года в </a:t>
            </a:r>
            <a:r>
              <a:rPr lang="ru-RU" dirty="0" err="1"/>
              <a:t>Боулене</a:t>
            </a:r>
            <a:r>
              <a:rPr lang="ru-RU" dirty="0"/>
              <a:t> встретились Генрих, Ричард и Филипп. Филипп потребовал, чтобы Ричарда женили на Алисе, а также чтобы английские бароны признали его наследником Генриха. После того как Генрих отказался, Ричард присягнул на верность Филиппу за Аквитанию, Анжу, Нормандию, Берри и те земли, которые были им заняты в Тулузе. Филипп принял клятву. До пасхи 1189 года длилось перемирие. Началась война, в ходе которой Генрих потерял Мэн, </a:t>
            </a:r>
            <a:r>
              <a:rPr lang="ru-RU" dirty="0" err="1"/>
              <a:t>Турень</a:t>
            </a:r>
            <a:r>
              <a:rPr lang="ru-RU" dirty="0"/>
              <a:t>.</a:t>
            </a:r>
          </a:p>
          <a:p>
            <a:r>
              <a:rPr lang="ru-RU" dirty="0"/>
              <a:t> </a:t>
            </a:r>
          </a:p>
          <a:p>
            <a:endParaRPr lang="ru-RU" dirty="0"/>
          </a:p>
          <a:p>
            <a:r>
              <a:rPr lang="ru-RU" dirty="0"/>
              <a:t>Генрих II и </a:t>
            </a:r>
            <a:r>
              <a:rPr lang="ru-RU" dirty="0" err="1"/>
              <a:t>Алиенора</a:t>
            </a:r>
            <a:r>
              <a:rPr lang="ru-RU" dirty="0"/>
              <a:t> в </a:t>
            </a:r>
            <a:r>
              <a:rPr lang="ru-RU" dirty="0" err="1"/>
              <a:t>Фонтевро</a:t>
            </a:r>
            <a:endParaRPr lang="ru-RU" dirty="0"/>
          </a:p>
          <a:p>
            <a:r>
              <a:rPr lang="ru-RU" dirty="0"/>
              <a:t>4 июля 1189 года был заключён мир, по которому Генрих обязывался выплатить 20 тыс. марок, выдать Алису замуж за сына Ричарда, которого должны официально провозгласить наследником трона. Иначе подданные короля освобождаются от клятвы верности ему. После чего короли должны были отправиться в крестовый поход.</a:t>
            </a:r>
          </a:p>
          <a:p>
            <a:r>
              <a:rPr lang="ru-RU" dirty="0"/>
              <a:t>6 июля 1189 года Генрих II умер. Он был захоронен в аббатстве </a:t>
            </a:r>
            <a:r>
              <a:rPr lang="ru-RU" dirty="0" err="1"/>
              <a:t>Фонтевро</a:t>
            </a:r>
            <a:r>
              <a:rPr lang="ru-RU" dirty="0"/>
              <a:t>. В 1204 году рядом с ним там будет похоронена его жена</a:t>
            </a:r>
          </a:p>
        </p:txBody>
      </p:sp>
    </p:spTree>
    <p:extLst>
      <p:ext uri="{BB962C8B-B14F-4D97-AF65-F5344CB8AC3E}">
        <p14:creationId xmlns:p14="http://schemas.microsoft.com/office/powerpoint/2010/main" val="36689630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31541" y="212338"/>
            <a:ext cx="7729728" cy="1188720"/>
          </a:xfrm>
        </p:spPr>
        <p:txBody>
          <a:bodyPr/>
          <a:lstStyle/>
          <a:p>
            <a:r>
              <a:rPr lang="ru-RU" b="1" i="1" u="sng" dirty="0" smtClean="0">
                <a:solidFill>
                  <a:srgbClr val="0070C0"/>
                </a:solidFill>
              </a:rPr>
              <a:t>Семья</a:t>
            </a:r>
            <a:endParaRPr lang="ru-RU" b="1" i="1" u="sng" dirty="0">
              <a:solidFill>
                <a:srgbClr val="0070C0"/>
              </a:solidFill>
            </a:endParaRPr>
          </a:p>
        </p:txBody>
      </p:sp>
      <p:sp>
        <p:nvSpPr>
          <p:cNvPr id="3" name="Объект 2"/>
          <p:cNvSpPr>
            <a:spLocks noGrp="1"/>
          </p:cNvSpPr>
          <p:nvPr>
            <p:ph idx="1"/>
          </p:nvPr>
        </p:nvSpPr>
        <p:spPr>
          <a:xfrm>
            <a:off x="1030146" y="1608881"/>
            <a:ext cx="11082831" cy="4699321"/>
          </a:xfrm>
        </p:spPr>
        <p:txBody>
          <a:bodyPr>
            <a:normAutofit fontScale="85000" lnSpcReduction="20000"/>
          </a:bodyPr>
          <a:lstStyle/>
          <a:p>
            <a:r>
              <a:rPr lang="ru-RU" sz="1600" b="1" dirty="0" smtClean="0"/>
              <a:t>Мать Генриха – Матильда Английская. (внучка Вильгельма Завоевателя</a:t>
            </a:r>
            <a:r>
              <a:rPr lang="ru-RU" sz="1600" b="1" dirty="0"/>
              <a:t>) . После смерти в 1135 году Генриха I его дочь, императрица Матильда, должна была унаследовать английскую корону, однако престол захватил племянник умершего короля Стефан </a:t>
            </a:r>
            <a:r>
              <a:rPr lang="ru-RU" sz="1600" b="1" dirty="0" err="1"/>
              <a:t>Блуаский</a:t>
            </a:r>
            <a:r>
              <a:rPr lang="ru-RU" sz="1600" b="1" dirty="0"/>
              <a:t>. Это положило начало долгой гражданской </a:t>
            </a:r>
            <a:r>
              <a:rPr lang="ru-RU" sz="1600" b="1" dirty="0" smtClean="0"/>
              <a:t>войне ( 1135 – 1154) </a:t>
            </a:r>
            <a:r>
              <a:rPr lang="ru-RU" sz="1600" b="1" dirty="0"/>
              <a:t>в Англии между сторонниками короля Стефана и императрицы Матильды. Хотя весной 1141 года Матильде удалось добиться своего избрания королевой Англии и занять Лондон, уже осенью её войска были разбиты и власть в Англии вновь перешла к Стефану.               </a:t>
            </a:r>
            <a:endParaRPr lang="ru-RU" sz="1600" b="1" dirty="0" smtClean="0"/>
          </a:p>
          <a:p>
            <a:r>
              <a:rPr lang="ru-RU" sz="1600" b="1" dirty="0" smtClean="0"/>
              <a:t>Отец – </a:t>
            </a:r>
            <a:r>
              <a:rPr lang="ru-RU" sz="1600" b="1" dirty="0" err="1" smtClean="0"/>
              <a:t>Жоффруа</a:t>
            </a:r>
            <a:r>
              <a:rPr lang="ru-RU" sz="1600" b="1" dirty="0" smtClean="0"/>
              <a:t> </a:t>
            </a:r>
            <a:r>
              <a:rPr lang="en-US" sz="1600" b="1" dirty="0" smtClean="0"/>
              <a:t> V </a:t>
            </a:r>
            <a:r>
              <a:rPr lang="ru-RU" sz="1600" b="1" dirty="0"/>
              <a:t> </a:t>
            </a:r>
            <a:r>
              <a:rPr lang="ru-RU" sz="1600" b="1" dirty="0" smtClean="0"/>
              <a:t>Анжуйский. </a:t>
            </a:r>
            <a:r>
              <a:rPr lang="ru-RU" sz="1600" b="1" dirty="0"/>
              <a:t>Незадолго до своей смерти в 1151 году </a:t>
            </a:r>
            <a:r>
              <a:rPr lang="ru-RU" sz="1600" b="1" dirty="0" err="1"/>
              <a:t>Жоффруа</a:t>
            </a:r>
            <a:r>
              <a:rPr lang="ru-RU" sz="1600" b="1" dirty="0"/>
              <a:t> V передал своему старшему сыну Генриху власть над Нормандией и Анжу и установил, что в случае, если Генрих сможет добиться английской короны, второй сын </a:t>
            </a:r>
            <a:r>
              <a:rPr lang="ru-RU" sz="1600" b="1" dirty="0" err="1"/>
              <a:t>Жоффруа</a:t>
            </a:r>
            <a:r>
              <a:rPr lang="ru-RU" sz="1600" b="1" dirty="0"/>
              <a:t> VI должен получить в качестве апанажа Анжуйское графство и </a:t>
            </a:r>
            <a:r>
              <a:rPr lang="ru-RU" sz="1600" b="1" dirty="0" smtClean="0"/>
              <a:t>Мэн.</a:t>
            </a:r>
          </a:p>
          <a:p>
            <a:r>
              <a:rPr lang="ru-RU" sz="1600" b="1" dirty="0" smtClean="0"/>
              <a:t>В семье Генриха 3 ребёнка: сам Генрих и его братья </a:t>
            </a:r>
            <a:r>
              <a:rPr lang="ru-RU" sz="1600" b="1" dirty="0" err="1" smtClean="0"/>
              <a:t>Жоффруа</a:t>
            </a:r>
            <a:r>
              <a:rPr lang="ru-RU" sz="1600" b="1" dirty="0" smtClean="0"/>
              <a:t> и </a:t>
            </a:r>
            <a:r>
              <a:rPr lang="ru-RU" sz="1600" b="1" dirty="0" err="1" smtClean="0"/>
              <a:t>Гильом</a:t>
            </a:r>
            <a:r>
              <a:rPr lang="ru-RU" sz="1600" b="1" dirty="0"/>
              <a:t>. Детство Генрих провёл при дворе своего отца в Анжу. Как старший сын </a:t>
            </a:r>
            <a:r>
              <a:rPr lang="ru-RU" sz="1600" b="1" dirty="0" err="1"/>
              <a:t>Жоффруа</a:t>
            </a:r>
            <a:r>
              <a:rPr lang="ru-RU" sz="1600" b="1" dirty="0"/>
              <a:t> V Генрих являлся наследником графств Анжу, Мэн и </a:t>
            </a:r>
            <a:r>
              <a:rPr lang="ru-RU" sz="1600" b="1" dirty="0" err="1"/>
              <a:t>Турень</a:t>
            </a:r>
            <a:r>
              <a:rPr lang="ru-RU" sz="1600" b="1" dirty="0"/>
              <a:t>. По матери, внучке Вильгельма Завоевателя, он мог претендовать на престол Нормандии и Англии</a:t>
            </a:r>
            <a:r>
              <a:rPr lang="ru-RU" sz="1600" b="1" dirty="0" smtClean="0"/>
              <a:t>.</a:t>
            </a:r>
          </a:p>
          <a:p>
            <a:r>
              <a:rPr lang="ru-RU" sz="1600" b="1" dirty="0" smtClean="0"/>
              <a:t>(Апанаж – земельное или денежное наследство некоронованным членам семьи.)</a:t>
            </a:r>
          </a:p>
          <a:p>
            <a:r>
              <a:rPr lang="ru-RU" sz="1600" b="1" dirty="0"/>
              <a:t>Супруга:</a:t>
            </a:r>
          </a:p>
          <a:p>
            <a:r>
              <a:rPr lang="ru-RU" sz="1600" b="1" dirty="0" err="1"/>
              <a:t>Алиенора</a:t>
            </a:r>
            <a:r>
              <a:rPr lang="ru-RU" sz="1600" b="1" dirty="0"/>
              <a:t> </a:t>
            </a:r>
            <a:r>
              <a:rPr lang="ru-RU" sz="1600" b="1" dirty="0" err="1"/>
              <a:t>Аквитанская</a:t>
            </a:r>
            <a:endParaRPr lang="ru-RU" sz="1600" b="1" dirty="0"/>
          </a:p>
          <a:p>
            <a:r>
              <a:rPr lang="ru-RU" sz="1600" b="1" dirty="0"/>
              <a:t>Дети:</a:t>
            </a:r>
          </a:p>
          <a:p>
            <a:r>
              <a:rPr lang="ru-RU" sz="1600" b="1" dirty="0"/>
              <a:t>сыновья: Уильям, Генрих, Ричард I, Джеффри II, Иоанн I</a:t>
            </a:r>
          </a:p>
          <a:p>
            <a:r>
              <a:rPr lang="ru-RU" sz="1600" b="1" dirty="0"/>
              <a:t>дочери: Матильда, </a:t>
            </a:r>
            <a:r>
              <a:rPr lang="ru-RU" sz="1600" b="1" dirty="0" err="1"/>
              <a:t>Алиенора</a:t>
            </a:r>
            <a:r>
              <a:rPr lang="ru-RU" sz="1600" b="1" dirty="0"/>
              <a:t>, Иоанна</a:t>
            </a:r>
          </a:p>
          <a:p>
            <a:r>
              <a:rPr lang="ru-RU" sz="1600" b="1" dirty="0"/>
              <a:t>От любовницы:</a:t>
            </a:r>
          </a:p>
          <a:p>
            <a:r>
              <a:rPr lang="ru-RU" sz="1600" b="1" dirty="0"/>
              <a:t>сыновья: Джеффри, Уильям, Питер</a:t>
            </a:r>
            <a:endParaRPr lang="ru-RU" sz="1600" b="1" dirty="0" smtClean="0"/>
          </a:p>
          <a:p>
            <a:endParaRPr lang="ru-RU" dirty="0" smtClean="0"/>
          </a:p>
          <a:p>
            <a:endParaRPr lang="ru-RU" dirty="0"/>
          </a:p>
        </p:txBody>
      </p:sp>
    </p:spTree>
    <p:extLst>
      <p:ext uri="{BB962C8B-B14F-4D97-AF65-F5344CB8AC3E}">
        <p14:creationId xmlns:p14="http://schemas.microsoft.com/office/powerpoint/2010/main" val="2739117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 calcmode="lin" valueType="num">
                                      <p:cBhvr additive="base">
                                        <p:cTn id="6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0" end="10"/>
                                            </p:txEl>
                                          </p:spTgt>
                                        </p:tgtEl>
                                        <p:attrNameLst>
                                          <p:attrName>style.visibility</p:attrName>
                                        </p:attrNameLst>
                                      </p:cBhvr>
                                      <p:to>
                                        <p:strVal val="visible"/>
                                      </p:to>
                                    </p:set>
                                    <p:anim calcmode="lin" valueType="num">
                                      <p:cBhvr additive="base">
                                        <p:cTn id="7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1" y="620889"/>
            <a:ext cx="9778998" cy="722490"/>
          </a:xfrm>
        </p:spPr>
        <p:txBody>
          <a:bodyPr>
            <a:normAutofit fontScale="90000"/>
          </a:bodyPr>
          <a:lstStyle/>
          <a:p>
            <a:r>
              <a:rPr lang="ru-RU" b="1" i="1" dirty="0" smtClean="0">
                <a:effectLst>
                  <a:outerShdw blurRad="38100" dist="38100" dir="2700000" algn="tl">
                    <a:srgbClr val="000000">
                      <a:alpha val="43137"/>
                    </a:srgbClr>
                  </a:outerShdw>
                </a:effectLst>
              </a:rPr>
              <a:t>Род Плантагенетов </a:t>
            </a:r>
            <a:endParaRPr lang="ru-RU" b="1" i="1"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1295401" y="1343379"/>
            <a:ext cx="9601196" cy="4532489"/>
          </a:xfrm>
        </p:spPr>
        <p:txBody>
          <a:bodyPr>
            <a:normAutofit fontScale="92500" lnSpcReduction="20000"/>
          </a:bodyPr>
          <a:lstStyle/>
          <a:p>
            <a:r>
              <a:rPr lang="ru-RU" sz="1800" i="1" dirty="0" err="1">
                <a:effectLst>
                  <a:outerShdw blurRad="38100" dist="38100" dir="2700000" algn="tl">
                    <a:srgbClr val="000000">
                      <a:alpha val="43137"/>
                    </a:srgbClr>
                  </a:outerShdw>
                </a:effectLst>
              </a:rPr>
              <a:t>Плантагене́ты</a:t>
            </a:r>
            <a:r>
              <a:rPr lang="ru-RU" sz="1800" i="1" dirty="0">
                <a:effectLst>
                  <a:outerShdw blurRad="38100" dist="38100" dir="2700000" algn="tl">
                    <a:srgbClr val="000000">
                      <a:alpha val="43137"/>
                    </a:srgbClr>
                  </a:outerShdw>
                </a:effectLst>
              </a:rPr>
              <a:t> (фр. </a:t>
            </a:r>
            <a:r>
              <a:rPr lang="ru-RU" sz="1800" i="1" dirty="0" err="1">
                <a:effectLst>
                  <a:outerShdw blurRad="38100" dist="38100" dir="2700000" algn="tl">
                    <a:srgbClr val="000000">
                      <a:alpha val="43137"/>
                    </a:srgbClr>
                  </a:outerShdw>
                </a:effectLst>
              </a:rPr>
              <a:t>Plantagenêt</a:t>
            </a:r>
            <a:r>
              <a:rPr lang="ru-RU" sz="1800" i="1" dirty="0">
                <a:effectLst>
                  <a:outerShdw blurRad="38100" dist="38100" dir="2700000" algn="tl">
                    <a:srgbClr val="000000">
                      <a:alpha val="43137"/>
                    </a:srgbClr>
                  </a:outerShdw>
                </a:effectLst>
              </a:rPr>
              <a:t>, англ. </a:t>
            </a:r>
            <a:r>
              <a:rPr lang="ru-RU" sz="1800" i="1" dirty="0" err="1">
                <a:effectLst>
                  <a:outerShdw blurRad="38100" dist="38100" dir="2700000" algn="tl">
                    <a:srgbClr val="000000">
                      <a:alpha val="43137"/>
                    </a:srgbClr>
                  </a:outerShdw>
                </a:effectLst>
              </a:rPr>
              <a:t>Plantagenets</a:t>
            </a:r>
            <a:r>
              <a:rPr lang="ru-RU" sz="1800" i="1" dirty="0">
                <a:effectLst>
                  <a:outerShdw blurRad="38100" dist="38100" dir="2700000" algn="tl">
                    <a:srgbClr val="000000">
                      <a:alpha val="43137"/>
                    </a:srgbClr>
                  </a:outerShdw>
                </a:effectLst>
              </a:rPr>
              <a:t>) — королевская династия французского происхождения, одна из ветвей дома </a:t>
            </a:r>
            <a:r>
              <a:rPr lang="ru-RU" sz="1800" i="1" dirty="0" err="1">
                <a:effectLst>
                  <a:outerShdw blurRad="38100" dist="38100" dir="2700000" algn="tl">
                    <a:srgbClr val="000000">
                      <a:alpha val="43137"/>
                    </a:srgbClr>
                  </a:outerShdw>
                </a:effectLst>
              </a:rPr>
              <a:t>Гатине</a:t>
            </a:r>
            <a:r>
              <a:rPr lang="ru-RU" sz="1800" i="1" dirty="0">
                <a:effectLst>
                  <a:outerShdw blurRad="38100" dist="38100" dir="2700000" algn="tl">
                    <a:srgbClr val="000000">
                      <a:alpha val="43137"/>
                    </a:srgbClr>
                  </a:outerShdw>
                </a:effectLst>
              </a:rPr>
              <a:t>-Анжу, основные владения которой (графство Анжу) изначально находились во Франции, но впоследствии значительно расширились. В результате Плантагенеты оказались правителями Англии (1154—1399), Нормандии (1144—1204, 1346—1360 и 1415—1450), а также Гаскони и </a:t>
            </a:r>
            <a:r>
              <a:rPr lang="ru-RU" sz="1800" i="1" dirty="0" err="1">
                <a:effectLst>
                  <a:outerShdw blurRad="38100" dist="38100" dir="2700000" algn="tl">
                    <a:srgbClr val="000000">
                      <a:alpha val="43137"/>
                    </a:srgbClr>
                  </a:outerShdw>
                </a:effectLst>
              </a:rPr>
              <a:t>Гиени</a:t>
            </a:r>
            <a:r>
              <a:rPr lang="ru-RU" sz="1800" i="1" dirty="0">
                <a:effectLst>
                  <a:outerShdw blurRad="38100" dist="38100" dir="2700000" algn="tl">
                    <a:srgbClr val="000000">
                      <a:alpha val="43137"/>
                    </a:srgbClr>
                  </a:outerShdw>
                </a:effectLst>
              </a:rPr>
              <a:t> (1153—1453). Однако в ходе конфликтов с французскими королями Плантагенеты были вынуждены уступить само графство Анжу Франции в 1206 году</a:t>
            </a:r>
            <a:r>
              <a:rPr lang="ru-RU" sz="1800" i="1" dirty="0" smtClean="0">
                <a:effectLst>
                  <a:outerShdw blurRad="38100" dist="38100" dir="2700000" algn="tl">
                    <a:srgbClr val="000000">
                      <a:alpha val="43137"/>
                    </a:srgbClr>
                  </a:outerShdw>
                </a:effectLst>
              </a:rPr>
              <a:t>.</a:t>
            </a:r>
          </a:p>
          <a:p>
            <a:r>
              <a:rPr lang="ru-RU" sz="1800" i="1" dirty="0">
                <a:effectLst>
                  <a:outerShdw blurRad="38100" dist="38100" dir="2700000" algn="tl">
                    <a:srgbClr val="000000">
                      <a:alpha val="43137"/>
                    </a:srgbClr>
                  </a:outerShdw>
                </a:effectLst>
              </a:rPr>
              <a:t>Короли Англии:</a:t>
            </a:r>
          </a:p>
          <a:p>
            <a:r>
              <a:rPr lang="ru-RU" sz="1800" i="1" dirty="0">
                <a:effectLst>
                  <a:outerShdw blurRad="38100" dist="38100" dir="2700000" algn="tl">
                    <a:srgbClr val="000000">
                      <a:alpha val="43137"/>
                    </a:srgbClr>
                  </a:outerShdw>
                </a:effectLst>
              </a:rPr>
              <a:t>Генрих II (1154—1189);</a:t>
            </a:r>
          </a:p>
          <a:p>
            <a:r>
              <a:rPr lang="ru-RU" sz="1800" i="1" dirty="0">
                <a:effectLst>
                  <a:outerShdw blurRad="38100" dist="38100" dir="2700000" algn="tl">
                    <a:srgbClr val="000000">
                      <a:alpha val="43137"/>
                    </a:srgbClr>
                  </a:outerShdw>
                </a:effectLst>
              </a:rPr>
              <a:t>Ричард I Львиное Сердце (1189—1199</a:t>
            </a:r>
            <a:r>
              <a:rPr lang="ru-RU" sz="1800" i="1" dirty="0" smtClean="0">
                <a:effectLst>
                  <a:outerShdw blurRad="38100" dist="38100" dir="2700000" algn="tl">
                    <a:srgbClr val="000000">
                      <a:alpha val="43137"/>
                    </a:srgbClr>
                  </a:outerShdw>
                </a:effectLst>
              </a:rPr>
              <a:t>),</a:t>
            </a:r>
          </a:p>
          <a:p>
            <a:r>
              <a:rPr lang="ru-RU" sz="1800" i="1" dirty="0" smtClean="0">
                <a:effectLst>
                  <a:outerShdw blurRad="38100" dist="38100" dir="2700000" algn="tl">
                    <a:srgbClr val="000000">
                      <a:alpha val="43137"/>
                    </a:srgbClr>
                  </a:outerShdw>
                </a:effectLst>
              </a:rPr>
              <a:t> Иоанн </a:t>
            </a:r>
            <a:r>
              <a:rPr lang="ru-RU" sz="1800" i="1" dirty="0">
                <a:effectLst>
                  <a:outerShdw blurRad="38100" dist="38100" dir="2700000" algn="tl">
                    <a:srgbClr val="000000">
                      <a:alpha val="43137"/>
                    </a:srgbClr>
                  </a:outerShdw>
                </a:effectLst>
              </a:rPr>
              <a:t>Безземельный (1199—1216), </a:t>
            </a:r>
            <a:endParaRPr lang="ru-RU" sz="1800" i="1" dirty="0" smtClean="0">
              <a:effectLst>
                <a:outerShdw blurRad="38100" dist="38100" dir="2700000" algn="tl">
                  <a:srgbClr val="000000">
                    <a:alpha val="43137"/>
                  </a:srgbClr>
                </a:outerShdw>
              </a:effectLst>
            </a:endParaRPr>
          </a:p>
          <a:p>
            <a:r>
              <a:rPr lang="ru-RU" sz="1800" i="1" dirty="0" smtClean="0">
                <a:effectLst>
                  <a:outerShdw blurRad="38100" dist="38100" dir="2700000" algn="tl">
                    <a:srgbClr val="000000">
                      <a:alpha val="43137"/>
                    </a:srgbClr>
                  </a:outerShdw>
                </a:effectLst>
              </a:rPr>
              <a:t>Генрих </a:t>
            </a:r>
            <a:r>
              <a:rPr lang="ru-RU" sz="1800" i="1" dirty="0">
                <a:effectLst>
                  <a:outerShdw blurRad="38100" dist="38100" dir="2700000" algn="tl">
                    <a:srgbClr val="000000">
                      <a:alpha val="43137"/>
                    </a:srgbClr>
                  </a:outerShdw>
                </a:effectLst>
              </a:rPr>
              <a:t>III (1216—1272), </a:t>
            </a:r>
            <a:endParaRPr lang="ru-RU" sz="1800" i="1" dirty="0" smtClean="0">
              <a:effectLst>
                <a:outerShdw blurRad="38100" dist="38100" dir="2700000" algn="tl">
                  <a:srgbClr val="000000">
                    <a:alpha val="43137"/>
                  </a:srgbClr>
                </a:outerShdw>
              </a:effectLst>
            </a:endParaRPr>
          </a:p>
          <a:p>
            <a:r>
              <a:rPr lang="ru-RU" sz="1800" i="1" dirty="0" smtClean="0">
                <a:effectLst>
                  <a:outerShdw blurRad="38100" dist="38100" dir="2700000" algn="tl">
                    <a:srgbClr val="000000">
                      <a:alpha val="43137"/>
                    </a:srgbClr>
                  </a:outerShdw>
                </a:effectLst>
              </a:rPr>
              <a:t>Эдуард </a:t>
            </a:r>
            <a:r>
              <a:rPr lang="ru-RU" sz="1800" i="1" dirty="0">
                <a:effectLst>
                  <a:outerShdw blurRad="38100" dist="38100" dir="2700000" algn="tl">
                    <a:srgbClr val="000000">
                      <a:alpha val="43137"/>
                    </a:srgbClr>
                  </a:outerShdw>
                </a:effectLst>
              </a:rPr>
              <a:t>I (1272—1307), </a:t>
            </a:r>
            <a:endParaRPr lang="ru-RU" sz="1800" i="1" dirty="0" smtClean="0">
              <a:effectLst>
                <a:outerShdw blurRad="38100" dist="38100" dir="2700000" algn="tl">
                  <a:srgbClr val="000000">
                    <a:alpha val="43137"/>
                  </a:srgbClr>
                </a:outerShdw>
              </a:effectLst>
            </a:endParaRPr>
          </a:p>
          <a:p>
            <a:r>
              <a:rPr lang="ru-RU" sz="1800" i="1" dirty="0" smtClean="0">
                <a:effectLst>
                  <a:outerShdw blurRad="38100" dist="38100" dir="2700000" algn="tl">
                    <a:srgbClr val="000000">
                      <a:alpha val="43137"/>
                    </a:srgbClr>
                  </a:outerShdw>
                </a:effectLst>
              </a:rPr>
              <a:t>Эдуард </a:t>
            </a:r>
            <a:r>
              <a:rPr lang="ru-RU" sz="1800" i="1" dirty="0">
                <a:effectLst>
                  <a:outerShdw blurRad="38100" dist="38100" dir="2700000" algn="tl">
                    <a:srgbClr val="000000">
                      <a:alpha val="43137"/>
                    </a:srgbClr>
                  </a:outerShdw>
                </a:effectLst>
              </a:rPr>
              <a:t>II (1307—1327), </a:t>
            </a:r>
          </a:p>
          <a:p>
            <a:r>
              <a:rPr lang="ru-RU" sz="1800" i="1" dirty="0">
                <a:effectLst>
                  <a:outerShdw blurRad="38100" dist="38100" dir="2700000" algn="tl">
                    <a:srgbClr val="000000">
                      <a:alpha val="43137"/>
                    </a:srgbClr>
                  </a:outerShdw>
                </a:effectLst>
              </a:rPr>
              <a:t>Эдуард III (1327—1377</a:t>
            </a:r>
            <a:r>
              <a:rPr lang="ru-RU" sz="1800" i="1" dirty="0" smtClean="0">
                <a:effectLst>
                  <a:outerShdw blurRad="38100" dist="38100" dir="2700000" algn="tl">
                    <a:srgbClr val="000000">
                      <a:alpha val="43137"/>
                    </a:srgbClr>
                  </a:outerShdw>
                </a:effectLst>
              </a:rPr>
              <a:t>),</a:t>
            </a:r>
          </a:p>
          <a:p>
            <a:r>
              <a:rPr lang="ru-RU" sz="1800" i="1" dirty="0" smtClean="0">
                <a:effectLst>
                  <a:outerShdw blurRad="38100" dist="38100" dir="2700000" algn="tl">
                    <a:srgbClr val="000000">
                      <a:alpha val="43137"/>
                    </a:srgbClr>
                  </a:outerShdw>
                </a:effectLst>
              </a:rPr>
              <a:t> Ричард </a:t>
            </a:r>
            <a:r>
              <a:rPr lang="ru-RU" sz="1800" i="1" dirty="0">
                <a:effectLst>
                  <a:outerShdw blurRad="38100" dist="38100" dir="2700000" algn="tl">
                    <a:srgbClr val="000000">
                      <a:alpha val="43137"/>
                    </a:srgbClr>
                  </a:outerShdw>
                </a:effectLst>
              </a:rPr>
              <a:t>II (1377—1399), </a:t>
            </a:r>
          </a:p>
        </p:txBody>
      </p:sp>
    </p:spTree>
    <p:extLst>
      <p:ext uri="{BB962C8B-B14F-4D97-AF65-F5344CB8AC3E}">
        <p14:creationId xmlns:p14="http://schemas.microsoft.com/office/powerpoint/2010/main" val="4267503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 calcmode="lin" valueType="num">
                                      <p:cBhvr additive="base">
                                        <p:cTn id="6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964267" y="896850"/>
            <a:ext cx="8692444" cy="4822031"/>
          </a:xfrm>
          <a:prstGeom prst="rect">
            <a:avLst/>
          </a:prstGeom>
        </p:spPr>
      </p:pic>
    </p:spTree>
    <p:extLst>
      <p:ext uri="{BB962C8B-B14F-4D97-AF65-F5344CB8AC3E}">
        <p14:creationId xmlns:p14="http://schemas.microsoft.com/office/powerpoint/2010/main" val="4171746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5180" y="869245"/>
            <a:ext cx="6324598" cy="666046"/>
          </a:xfrm>
        </p:spPr>
        <p:txBody>
          <a:bodyPr>
            <a:normAutofit fontScale="90000"/>
          </a:bodyPr>
          <a:lstStyle/>
          <a:p>
            <a:r>
              <a:rPr lang="ru-RU" b="1" i="1" dirty="0" smtClean="0">
                <a:effectLst>
                  <a:outerShdw blurRad="38100" dist="38100" dir="2700000" algn="tl">
                    <a:srgbClr val="000000">
                      <a:alpha val="43137"/>
                    </a:srgbClr>
                  </a:outerShdw>
                </a:effectLst>
              </a:rPr>
              <a:t>Род </a:t>
            </a:r>
            <a:r>
              <a:rPr lang="ru-RU" b="1" i="1" dirty="0">
                <a:effectLst>
                  <a:outerShdw blurRad="38100" dist="38100" dir="2700000" algn="tl">
                    <a:srgbClr val="000000">
                      <a:alpha val="43137"/>
                    </a:srgbClr>
                  </a:outerShdw>
                </a:effectLst>
              </a:rPr>
              <a:t>П</a:t>
            </a:r>
            <a:r>
              <a:rPr lang="ru-RU" b="1" i="1" dirty="0" smtClean="0">
                <a:effectLst>
                  <a:outerShdw blurRad="38100" dist="38100" dir="2700000" algn="tl">
                    <a:srgbClr val="000000">
                      <a:alpha val="43137"/>
                    </a:srgbClr>
                  </a:outerShdw>
                </a:effectLst>
              </a:rPr>
              <a:t>лантагенетов</a:t>
            </a:r>
            <a:endParaRPr lang="ru-RU" b="1" i="1"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1295401" y="1535291"/>
            <a:ext cx="9601196" cy="4340577"/>
          </a:xfrm>
        </p:spPr>
        <p:txBody>
          <a:bodyPr>
            <a:normAutofit/>
          </a:bodyPr>
          <a:lstStyle/>
          <a:p>
            <a:r>
              <a:rPr lang="ru-RU" sz="2000" dirty="0"/>
              <a:t>Имя «Плантагенет» происходит от лат. </a:t>
            </a:r>
            <a:r>
              <a:rPr lang="ru-RU" sz="2000" dirty="0" err="1"/>
              <a:t>planta</a:t>
            </a:r>
            <a:r>
              <a:rPr lang="ru-RU" sz="2000" dirty="0"/>
              <a:t> («растение») и латинского названия дрока (</a:t>
            </a:r>
            <a:r>
              <a:rPr lang="ru-RU" sz="2000" dirty="0" err="1"/>
              <a:t>Genista</a:t>
            </a:r>
            <a:r>
              <a:rPr lang="ru-RU" sz="2000" dirty="0"/>
              <a:t>) — цветка, который был эмблемой </a:t>
            </a:r>
            <a:r>
              <a:rPr lang="ru-RU" sz="2000" dirty="0" err="1"/>
              <a:t>Жоффруа</a:t>
            </a:r>
            <a:r>
              <a:rPr lang="ru-RU" sz="2000" dirty="0"/>
              <a:t> V, графа Анжуйского. Благодаря удачному браку с Матильдой, дочерью Генриха I, короля Англии, </a:t>
            </a:r>
            <a:r>
              <a:rPr lang="ru-RU" sz="2000" dirty="0" err="1"/>
              <a:t>Жоффруа</a:t>
            </a:r>
            <a:r>
              <a:rPr lang="ru-RU" sz="2000" dirty="0"/>
              <a:t> получил шанс унаследовать английскую корону. Сын </a:t>
            </a:r>
            <a:r>
              <a:rPr lang="ru-RU" sz="2000" dirty="0" err="1"/>
              <a:t>Жоффруа</a:t>
            </a:r>
            <a:r>
              <a:rPr lang="ru-RU" sz="2000" dirty="0"/>
              <a:t> и Матильды Генрих II первым из Плантагенетов стал королём Англии (1154—1189), родоначальником соответствующей династии.</a:t>
            </a:r>
          </a:p>
          <a:p>
            <a:r>
              <a:rPr lang="ru-RU" sz="2000" dirty="0"/>
              <a:t>Последним королём из династии по прямой линии был Ричард II. Правившие после него Ланкастеры и </a:t>
            </a:r>
            <a:r>
              <a:rPr lang="ru-RU" sz="2000" dirty="0" err="1"/>
              <a:t>Йорки</a:t>
            </a:r>
            <a:r>
              <a:rPr lang="ru-RU" sz="2000" dirty="0"/>
              <a:t> были представителями боковых ветвей дома Плантагенетов, идущие от младших сыновей короля Эдуарда III. Теперешние Герцоги Бофорт являются прямыми потомками Плантагенетов по мужской линии, хотя и через двух незаконнорождённых детей, Джона Бофорта и Генри Бофорта, которые впоследствии были признаны законнорождёнными.</a:t>
            </a:r>
          </a:p>
        </p:txBody>
      </p:sp>
    </p:spTree>
    <p:extLst>
      <p:ext uri="{BB962C8B-B14F-4D97-AF65-F5344CB8AC3E}">
        <p14:creationId xmlns:p14="http://schemas.microsoft.com/office/powerpoint/2010/main" val="11127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1" y="654754"/>
            <a:ext cx="9383887" cy="474135"/>
          </a:xfrm>
        </p:spPr>
        <p:txBody>
          <a:bodyPr>
            <a:normAutofit fontScale="90000"/>
          </a:bodyPr>
          <a:lstStyle/>
          <a:p>
            <a:endParaRPr lang="ru-RU" dirty="0"/>
          </a:p>
        </p:txBody>
      </p:sp>
      <p:sp>
        <p:nvSpPr>
          <p:cNvPr id="3" name="Объект 2"/>
          <p:cNvSpPr>
            <a:spLocks noGrp="1"/>
          </p:cNvSpPr>
          <p:nvPr>
            <p:ph idx="1"/>
          </p:nvPr>
        </p:nvSpPr>
        <p:spPr>
          <a:xfrm>
            <a:off x="1295401" y="948267"/>
            <a:ext cx="9601196" cy="4927601"/>
          </a:xfrm>
        </p:spPr>
        <p:txBody>
          <a:bodyPr>
            <a:noAutofit/>
          </a:bodyPr>
          <a:lstStyle/>
          <a:p>
            <a:r>
              <a:rPr lang="ru-RU" sz="1200" dirty="0"/>
              <a:t>Столетняя война — это не воинственный век, начавшийся при Эдуарде III и его старшем сыне. Черном Принце. Это третий и последний век войны, начавшейся во времена первых крестовых походов, во времена принцессы, которую звали </a:t>
            </a:r>
            <a:r>
              <a:rPr lang="ru-RU" sz="1200" dirty="0" err="1"/>
              <a:t>Алиенора</a:t>
            </a:r>
            <a:r>
              <a:rPr lang="ru-RU" sz="1200" dirty="0"/>
              <a:t> — или Элеонора — и которую наследство отца сделало герцогиней </a:t>
            </a:r>
            <a:r>
              <a:rPr lang="ru-RU" sz="1200" dirty="0" err="1"/>
              <a:t>Аквитанской</a:t>
            </a:r>
            <a:r>
              <a:rPr lang="ru-RU" sz="1200" dirty="0"/>
              <a:t>. </a:t>
            </a:r>
            <a:r>
              <a:rPr lang="ru-RU" sz="1200" dirty="0" err="1"/>
              <a:t>Алиенора</a:t>
            </a:r>
            <a:r>
              <a:rPr lang="ru-RU" sz="1200" dirty="0"/>
              <a:t> была красивой, умной, своевольной. Политический брак превратил ее в королеву Франции, но благочестивый Людовик VII был мужчиной очень скучным, а </a:t>
            </a:r>
            <a:r>
              <a:rPr lang="ru-RU" sz="1200" dirty="0" err="1"/>
              <a:t>Алиенора</a:t>
            </a:r>
            <a:r>
              <a:rPr lang="ru-RU" sz="1200" dirty="0"/>
              <a:t> знала о своем умении обольщать.</a:t>
            </a:r>
          </a:p>
          <a:p>
            <a:r>
              <a:rPr lang="ru-RU" sz="1200" dirty="0"/>
              <a:t>Шел 1152 год. Людовик VII уже стал посмешищем во время Второго крестового похода: его жена на виду у всего двора влюбилась в своего дядю </a:t>
            </a:r>
            <a:r>
              <a:rPr lang="ru-RU" sz="1200" dirty="0" err="1"/>
              <a:t>Раймунда</a:t>
            </a:r>
            <a:r>
              <a:rPr lang="ru-RU" sz="1200" dirty="0"/>
              <a:t> </a:t>
            </a:r>
            <a:r>
              <a:rPr lang="ru-RU" sz="1200" dirty="0" err="1"/>
              <a:t>Пуатевинского</a:t>
            </a:r>
            <a:r>
              <a:rPr lang="ru-RU" sz="1200" dirty="0"/>
              <a:t>. Вернувшись из Святой земли, </a:t>
            </a:r>
            <a:r>
              <a:rPr lang="ru-RU" sz="1200" dirty="0" err="1"/>
              <a:t>Алиенора</a:t>
            </a:r>
            <a:r>
              <a:rPr lang="ru-RU" sz="1200" dirty="0"/>
              <a:t> упала в объятия молодого и элегантного Генриха Плантагенета, графа Анжуйского и герцога Нормандского.</a:t>
            </a:r>
          </a:p>
          <a:p>
            <a:r>
              <a:rPr lang="ru-RU" sz="1200" dirty="0"/>
              <a:t>Смирившись со своим смешным положением </a:t>
            </a:r>
            <a:r>
              <a:rPr lang="ru-RU" sz="1200" dirty="0" err="1"/>
              <a:t>Капетинг</a:t>
            </a:r>
            <a:r>
              <a:rPr lang="ru-RU" sz="1200" dirty="0"/>
              <a:t> рисковал утратить всякий политический вес во Франции, где власть короля пока что была непрочной. К тому же </a:t>
            </a:r>
            <a:r>
              <a:rPr lang="ru-RU" sz="1200" dirty="0" err="1"/>
              <a:t>Алиенора</a:t>
            </a:r>
            <a:r>
              <a:rPr lang="ru-RU" sz="1200" dirty="0"/>
              <a:t> еще не даровала ему ни одного сына. Без труда нашлись несколько епископов и примкнувшая к ним группа верных баронов, обнаруживших, что король и королева были кузеном и кузиной. Брак, в который они вступили пятнадцать лет назад, оказался недействительным. Честь и достоинство короля были спасены.</a:t>
            </a:r>
          </a:p>
          <a:p>
            <a:r>
              <a:rPr lang="ru-RU" sz="1200" dirty="0"/>
              <a:t>Через два года Генрих Плантагенет наложил руку на корону Англии. Отныне вассалом короля Франции был король, и эта королевская корона наделила новым значением герцога Нормандского — властителя герцогства Аквитании благодаря жене.</a:t>
            </a:r>
          </a:p>
          <a:p>
            <a:r>
              <a:rPr lang="ru-RU" sz="1200" dirty="0"/>
              <a:t>Филиппу Августу понадобилось тридцать лет, чтобы сломить этого опасного соперника. Нужно было захватить в 1204 г. Шато-</a:t>
            </a:r>
            <a:r>
              <a:rPr lang="ru-RU" sz="1200" dirty="0" err="1"/>
              <a:t>Гайяр</a:t>
            </a:r>
            <a:r>
              <a:rPr lang="ru-RU" sz="1200" dirty="0"/>
              <a:t>, разбить в 1214 г. при </a:t>
            </a:r>
            <a:r>
              <a:rPr lang="ru-RU" sz="1200" dirty="0" err="1"/>
              <a:t>Бувине</a:t>
            </a:r>
            <a:r>
              <a:rPr lang="ru-RU" sz="1200" dirty="0"/>
              <a:t> коалицию, поддержанную германским императором, и в то же время разгромить </a:t>
            </a:r>
            <a:r>
              <a:rPr lang="ru-RU" sz="1200" dirty="0" err="1"/>
              <a:t>аквитанскую</a:t>
            </a:r>
            <a:r>
              <a:rPr lang="ru-RU" sz="1200" dirty="0"/>
              <a:t> армию Плантагенета. Овладев Нормандией, Анжу и Пуату, </a:t>
            </a:r>
            <a:r>
              <a:rPr lang="ru-RU" sz="1200" dirty="0" err="1"/>
              <a:t>Капетинг</a:t>
            </a:r>
            <a:r>
              <a:rPr lang="ru-RU" sz="1200" dirty="0"/>
              <a:t> наконец стал первым сеньором своего королевства.</a:t>
            </a:r>
          </a:p>
          <a:p>
            <a:r>
              <a:rPr lang="ru-RU" sz="1200" dirty="0"/>
              <a:t>Кроткий победитель в 1242 г. — Людовик Святой не пожелал изгонять англичан из Франции: Плантагенет, строго говоря, не был англичанином, и такой щепетильный король, как Людовик, не посмел отбирать у Генриха III </a:t>
            </a:r>
            <a:r>
              <a:rPr lang="ru-RU" sz="1200" dirty="0" err="1"/>
              <a:t>Гиень</a:t>
            </a:r>
            <a:r>
              <a:rPr lang="ru-RU" sz="1200" dirty="0"/>
              <a:t>, которая в конечном счете была наследством его бабки </a:t>
            </a:r>
            <a:r>
              <a:rPr lang="ru-RU" sz="1200" dirty="0" err="1"/>
              <a:t>Алиеноры</a:t>
            </a:r>
            <a:r>
              <a:rPr lang="ru-RU" sz="1200" dirty="0"/>
              <a:t>. В 1286 г. договор уладил последние разногласия, возникавшие из-за </a:t>
            </a:r>
            <a:r>
              <a:rPr lang="ru-RU" sz="1200" dirty="0" err="1"/>
              <a:t>Керси</a:t>
            </a:r>
            <a:r>
              <a:rPr lang="ru-RU" sz="1200" dirty="0"/>
              <a:t> и </a:t>
            </a:r>
            <a:r>
              <a:rPr lang="ru-RU" sz="1200" dirty="0" err="1"/>
              <a:t>Сентонжа</a:t>
            </a:r>
            <a:r>
              <a:rPr lang="ru-RU" sz="1200" dirty="0"/>
              <a:t>. Можно было полагать, что </a:t>
            </a:r>
            <a:r>
              <a:rPr lang="ru-RU" sz="1200" dirty="0" err="1"/>
              <a:t>стопятидесятилетняя</a:t>
            </a:r>
            <a:r>
              <a:rPr lang="ru-RU" sz="1200" dirty="0"/>
              <a:t> война завершилась.</a:t>
            </a:r>
          </a:p>
          <a:p>
            <a:r>
              <a:rPr lang="ru-RU" sz="1200" dirty="0"/>
              <a:t>Еще долгое время, невзирая на бесполезные усилия какого-нибудь Филиппа Красивого, впрочем, слишком занятого, чтобы позволить себе роскошь непримиримого отношения к побежденному противнику, англичане находились во Франции, потому что в Бордо правил герцог, в котором никто по-настоящему не видел иностранца, но о котором все знали, что за морем он носит королевскую корону. Владея Гасконью, </a:t>
            </a:r>
            <a:r>
              <a:rPr lang="ru-RU" sz="1200" dirty="0" err="1"/>
              <a:t>Ажене</a:t>
            </a:r>
            <a:r>
              <a:rPr lang="ru-RU" sz="1200" dirty="0"/>
              <a:t>, </a:t>
            </a:r>
            <a:r>
              <a:rPr lang="ru-RU" sz="1200" dirty="0" err="1"/>
              <a:t>Сентонжем</a:t>
            </a:r>
            <a:r>
              <a:rPr lang="ru-RU" sz="1200" dirty="0"/>
              <a:t> и всем, что в </a:t>
            </a:r>
            <a:r>
              <a:rPr lang="ru-RU" sz="1200" dirty="0" err="1"/>
              <a:t>Лимузене</a:t>
            </a:r>
            <a:r>
              <a:rPr lang="ru-RU" sz="1200" dirty="0"/>
              <a:t>, </a:t>
            </a:r>
            <a:r>
              <a:rPr lang="ru-RU" sz="1200" dirty="0" err="1"/>
              <a:t>Керси</a:t>
            </a:r>
            <a:r>
              <a:rPr lang="ru-RU" sz="1200" dirty="0"/>
              <a:t> и </a:t>
            </a:r>
            <a:r>
              <a:rPr lang="ru-RU" sz="1200" dirty="0" err="1"/>
              <a:t>Перигоре</a:t>
            </a:r>
            <a:r>
              <a:rPr lang="ru-RU" sz="1200" dirty="0"/>
              <a:t> когда-то принадлежало </a:t>
            </a:r>
            <a:r>
              <a:rPr lang="ru-RU" sz="1200" dirty="0" err="1"/>
              <a:t>Капетингу</a:t>
            </a:r>
            <a:r>
              <a:rPr lang="ru-RU" sz="1200" dirty="0"/>
              <a:t>, герцог-король в Южной Франции был его соперником, приносившим ему неопределенный </a:t>
            </a:r>
            <a:r>
              <a:rPr lang="ru-RU" sz="1200" dirty="0" err="1"/>
              <a:t>оммаж</a:t>
            </a:r>
            <a:r>
              <a:rPr lang="ru-RU" sz="1200" dirty="0" smtClean="0"/>
              <a:t>.</a:t>
            </a:r>
            <a:endParaRPr lang="ru-RU" sz="1200" dirty="0"/>
          </a:p>
        </p:txBody>
      </p:sp>
    </p:spTree>
    <p:extLst>
      <p:ext uri="{BB962C8B-B14F-4D97-AF65-F5344CB8AC3E}">
        <p14:creationId xmlns:p14="http://schemas.microsoft.com/office/powerpoint/2010/main" val="3270630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a:off x="301416" y="1162754"/>
            <a:ext cx="45719" cy="225779"/>
          </a:xfrm>
        </p:spPr>
        <p:txBody>
          <a:bodyPr>
            <a:normAutofit fontScale="90000"/>
          </a:bodyPr>
          <a:lstStyle/>
          <a:p>
            <a:endParaRPr lang="ru-RU"/>
          </a:p>
        </p:txBody>
      </p:sp>
      <p:sp>
        <p:nvSpPr>
          <p:cNvPr id="3" name="Объект 2"/>
          <p:cNvSpPr>
            <a:spLocks noGrp="1"/>
          </p:cNvSpPr>
          <p:nvPr>
            <p:ph idx="1"/>
          </p:nvPr>
        </p:nvSpPr>
        <p:spPr>
          <a:xfrm>
            <a:off x="462846" y="778932"/>
            <a:ext cx="11480798" cy="5192889"/>
          </a:xfrm>
        </p:spPr>
        <p:txBody>
          <a:bodyPr>
            <a:normAutofit fontScale="32500" lnSpcReduction="20000"/>
          </a:bodyPr>
          <a:lstStyle/>
          <a:p>
            <a:r>
              <a:rPr lang="ru-RU" sz="4300" dirty="0"/>
              <a:t>Во фьефе </a:t>
            </a:r>
            <a:r>
              <a:rPr lang="ru-RU" sz="4800" dirty="0"/>
              <a:t>какого-нибудь барона король Франции уже не упустил бы ни одного случая напомнить, что он одновременно верховный сеньор феодальной пирамиды — «сюзерен» — и суверен государства, независимого от сетей феодальных отношений. С большим основанием — и, соответственно, риском — королевские чиновники не упускали ни одного случая напомнить </a:t>
            </a:r>
            <a:r>
              <a:rPr lang="ru-RU" sz="4800" dirty="0" err="1"/>
              <a:t>аквитанцам</a:t>
            </a:r>
            <a:r>
              <a:rPr lang="ru-RU" sz="4800" dirty="0"/>
              <a:t>, что они живут во Французском королевстве, и герцогу </a:t>
            </a:r>
            <a:r>
              <a:rPr lang="ru-RU" sz="4800" dirty="0" err="1"/>
              <a:t>Аквитанскому</a:t>
            </a:r>
            <a:r>
              <a:rPr lang="ru-RU" sz="4800" dirty="0"/>
              <a:t>, что он так же, как любой другой, является вассалом и подданным </a:t>
            </a:r>
            <a:r>
              <a:rPr lang="ru-RU" sz="4800" dirty="0" err="1"/>
              <a:t>Капетинга</a:t>
            </a:r>
            <a:r>
              <a:rPr lang="ru-RU" sz="4800" dirty="0"/>
              <a:t>. Герцог </a:t>
            </a:r>
            <a:r>
              <a:rPr lang="ru-RU" sz="4800" dirty="0" err="1"/>
              <a:t>Аквитанский</a:t>
            </a:r>
            <a:r>
              <a:rPr lang="ru-RU" sz="4800" dirty="0"/>
              <a:t> был королем, но в Аквитании королем был король Франции, а не Англии.</a:t>
            </a:r>
          </a:p>
          <a:p>
            <a:r>
              <a:rPr lang="ru-RU" sz="4800" dirty="0"/>
              <a:t>Не просто еще одной стычкой в конфликте, имевшем к тому времени двухвековую историю, а настоящей генеральной репетицией Столетней войны стала «война за Сен-</a:t>
            </a:r>
            <a:r>
              <a:rPr lang="ru-RU" sz="4800" dirty="0" err="1"/>
              <a:t>Сардо</a:t>
            </a:r>
            <a:r>
              <a:rPr lang="ru-RU" sz="4800" dirty="0"/>
              <a:t>». Дело было банальным и могло остаться таковым. Его постарались драматизировать.</a:t>
            </a:r>
          </a:p>
          <a:p>
            <a:r>
              <a:rPr lang="ru-RU" sz="4800" dirty="0"/>
              <a:t>Деревня Сен-</a:t>
            </a:r>
            <a:r>
              <a:rPr lang="ru-RU" sz="4800" dirty="0" err="1"/>
              <a:t>Сардо</a:t>
            </a:r>
            <a:r>
              <a:rPr lang="ru-RU" sz="4800" dirty="0"/>
              <a:t> в самом сердце </a:t>
            </a:r>
            <a:r>
              <a:rPr lang="ru-RU" sz="4800" dirty="0" err="1"/>
              <a:t>Ажене</a:t>
            </a:r>
            <a:r>
              <a:rPr lang="ru-RU" sz="4800" dirty="0"/>
              <a:t>, без малейшего сомнения, принадлежала герцогу Эдуарду II. Она доминировала над долиной Ло и могла послужить заслоном для места слияния Ло и Гаронны, и все-таки на нее пал выбор людей французского короля, вовремя заметивших, что сеньором деревни был приор </a:t>
            </a:r>
            <a:r>
              <a:rPr lang="ru-RU" sz="4800" dirty="0" err="1"/>
              <a:t>Сарла</a:t>
            </a:r>
            <a:r>
              <a:rPr lang="ru-RU" sz="4800" dirty="0"/>
              <a:t>. Один вассал англичанина позволил себе построить здесь укрепленную </a:t>
            </a:r>
            <a:r>
              <a:rPr lang="ru-RU" sz="4800" dirty="0" err="1"/>
              <a:t>бастиду</a:t>
            </a:r>
            <a:r>
              <a:rPr lang="ru-RU" sz="4800" dirty="0"/>
              <a:t>. Карл Валуа от имени своего племянника, короля Карла IV, захватил </a:t>
            </a:r>
            <a:r>
              <a:rPr lang="ru-RU" sz="4800" dirty="0" err="1"/>
              <a:t>бастиду</a:t>
            </a:r>
            <a:r>
              <a:rPr lang="ru-RU" sz="4800" dirty="0"/>
              <a:t> и территорию Сен-</a:t>
            </a:r>
            <a:r>
              <a:rPr lang="ru-RU" sz="4800" dirty="0" err="1"/>
              <a:t>Сардо</a:t>
            </a:r>
            <a:r>
              <a:rPr lang="ru-RU" sz="4800" dirty="0"/>
              <a:t>. Гасконцы дали ему отпор, отбили эти места и повесили чиновников французского короля.</a:t>
            </a:r>
          </a:p>
          <a:p>
            <a:r>
              <a:rPr lang="ru-RU" sz="4800" dirty="0"/>
              <a:t>Карл IV сделал вид, что не услышал мирных предложений своего зятя Эдуарда II, во всеуслышание осудившего довольно неуместное рвение своих людей. 1 июля 1324 г. под предлогом, что герцог еще не принес </a:t>
            </a:r>
            <a:r>
              <a:rPr lang="ru-RU" sz="4800" dirty="0" err="1"/>
              <a:t>оммажа</a:t>
            </a:r>
            <a:r>
              <a:rPr lang="ru-RU" sz="4800" dirty="0"/>
              <a:t> за </a:t>
            </a:r>
            <a:r>
              <a:rPr lang="ru-RU" sz="4800" dirty="0" err="1"/>
              <a:t>Гиень</a:t>
            </a:r>
            <a:r>
              <a:rPr lang="ru-RU" sz="4800" dirty="0"/>
              <a:t>, парламент конфисковал герцогство. Карлу Валуа было поручено занять страну, что тот и сделал за недолгое время, не встретив никакого реального сопротивления. Помимо Бордо, </a:t>
            </a:r>
            <a:r>
              <a:rPr lang="ru-RU" sz="4800" dirty="0" err="1"/>
              <a:t>Байонны</a:t>
            </a:r>
            <a:r>
              <a:rPr lang="ru-RU" sz="4800" dirty="0"/>
              <a:t> и Сен-</a:t>
            </a:r>
            <a:r>
              <a:rPr lang="ru-RU" sz="4800" dirty="0" err="1"/>
              <a:t>Севери</a:t>
            </a:r>
            <a:r>
              <a:rPr lang="ru-RU" sz="4800" dirty="0"/>
              <a:t> французы наложили руку на все герцогство, после чего завязли в нем, оказавшись в довольно затруднительном положении.</a:t>
            </a:r>
          </a:p>
          <a:p>
            <a:r>
              <a:rPr lang="ru-RU" sz="4800" dirty="0"/>
              <a:t>У Эдуарда II хватало неприятностей и в Англии, где подданные вознамерились не менее чем лишить его трона. Он с легким сердцем пожертвовал принципами, чтобы спасти </a:t>
            </a:r>
            <a:r>
              <a:rPr lang="ru-RU" sz="4800" dirty="0" err="1"/>
              <a:t>Гиень</a:t>
            </a:r>
            <a:r>
              <a:rPr lang="ru-RU" sz="4800" dirty="0"/>
              <a:t>. Заключенный благодаря посредничеству папы договор 1325 г. предусматривал, что чиновников в герцогстве отныне будет назначать король Франции, у короля-герцога оставалась возможность лишь назначения простых </a:t>
            </a:r>
            <a:r>
              <a:rPr lang="ru-RU" sz="4800" dirty="0" err="1"/>
              <a:t>шателенов</a:t>
            </a:r>
            <a:r>
              <a:rPr lang="ru-RU" sz="4800" dirty="0"/>
              <a:t>. В вопросе </a:t>
            </a:r>
            <a:r>
              <a:rPr lang="ru-RU" sz="4800" dirty="0" err="1"/>
              <a:t>оммажа</a:t>
            </a:r>
            <a:r>
              <a:rPr lang="ru-RU" sz="4800" dirty="0"/>
              <a:t> пошли на уступки: он был принесен, но не лично королем Англии. Сделать это было поручено принцу Эдуарду, будущему Эдуарду III</a:t>
            </a:r>
            <a:r>
              <a:rPr lang="ru-RU" sz="4800" dirty="0" smtClean="0"/>
              <a:t>.</a:t>
            </a:r>
            <a:endParaRPr lang="ru-RU" sz="4800" dirty="0"/>
          </a:p>
        </p:txBody>
      </p:sp>
    </p:spTree>
    <p:extLst>
      <p:ext uri="{BB962C8B-B14F-4D97-AF65-F5344CB8AC3E}">
        <p14:creationId xmlns:p14="http://schemas.microsoft.com/office/powerpoint/2010/main" val="76496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982133"/>
            <a:ext cx="93131" cy="158046"/>
          </a:xfrm>
        </p:spPr>
        <p:txBody>
          <a:bodyPr>
            <a:normAutofit fontScale="90000"/>
          </a:bodyPr>
          <a:lstStyle/>
          <a:p>
            <a:endParaRPr lang="ru-RU" dirty="0"/>
          </a:p>
        </p:txBody>
      </p:sp>
      <p:sp>
        <p:nvSpPr>
          <p:cNvPr id="3" name="Объект 2"/>
          <p:cNvSpPr>
            <a:spLocks noGrp="1"/>
          </p:cNvSpPr>
          <p:nvPr>
            <p:ph idx="1"/>
          </p:nvPr>
        </p:nvSpPr>
        <p:spPr>
          <a:xfrm>
            <a:off x="1295401" y="722489"/>
            <a:ext cx="9601196" cy="5153379"/>
          </a:xfrm>
        </p:spPr>
        <p:txBody>
          <a:bodyPr/>
          <a:lstStyle/>
          <a:p>
            <a:r>
              <a:rPr lang="ru-RU" b="1" i="1" u="sng" dirty="0" err="1">
                <a:solidFill>
                  <a:srgbClr val="FF0000"/>
                </a:solidFill>
              </a:rPr>
              <a:t>Омма́ж</a:t>
            </a:r>
            <a:r>
              <a:rPr lang="ru-RU" dirty="0"/>
              <a:t> (фр. </a:t>
            </a:r>
            <a:r>
              <a:rPr lang="ru-RU" dirty="0" err="1"/>
              <a:t>hommage</a:t>
            </a:r>
            <a:r>
              <a:rPr lang="ru-RU" dirty="0"/>
              <a:t>), или </a:t>
            </a:r>
            <a:r>
              <a:rPr lang="ru-RU" dirty="0" err="1"/>
              <a:t>гоминиум</a:t>
            </a:r>
            <a:r>
              <a:rPr lang="ru-RU" dirty="0"/>
              <a:t> (лат. </a:t>
            </a:r>
            <a:r>
              <a:rPr lang="ru-RU" dirty="0" err="1"/>
              <a:t>homagium</a:t>
            </a:r>
            <a:r>
              <a:rPr lang="ru-RU" dirty="0"/>
              <a:t> или </a:t>
            </a:r>
            <a:r>
              <a:rPr lang="ru-RU" dirty="0" err="1"/>
              <a:t>hominium</a:t>
            </a:r>
            <a:r>
              <a:rPr lang="ru-RU" dirty="0"/>
              <a:t>) — в феодальную эпоху одна из церемоний символического характера; присяга, оформлявшая заключение вассального договора в Западной Европе Средних веков; заключавшаяся в том, что будущий вассал, безоружный, опустившись на одно колено (два колена преклоняли только рабы и крепостные) и с непокрытой головой, вкладывал соединённые ладони в руки сюзерена с просьбой принять его в вассалы. Сюзерен поднимал его, и они обменивались </a:t>
            </a:r>
            <a:r>
              <a:rPr lang="ru-RU" dirty="0" smtClean="0"/>
              <a:t>поцелуем.</a:t>
            </a:r>
          </a:p>
          <a:p>
            <a:r>
              <a:rPr lang="ru-RU" b="1" i="1" u="sng" dirty="0">
                <a:solidFill>
                  <a:srgbClr val="FF0000"/>
                </a:solidFill>
              </a:rPr>
              <a:t>Феод, также фьеф, лен </a:t>
            </a:r>
            <a:r>
              <a:rPr lang="ru-RU" dirty="0"/>
              <a:t>— </a:t>
            </a:r>
            <a:r>
              <a:rPr lang="ru-RU" dirty="0" err="1"/>
              <a:t>зе́мли</a:t>
            </a:r>
            <a:r>
              <a:rPr lang="ru-RU" dirty="0"/>
              <a:t>, пожалованные вассалу сеньором в пользование и распоряжение ими, осуществлялось на условиях несения вассалом военной, административной или придворной службы в пользу </a:t>
            </a:r>
            <a:r>
              <a:rPr lang="ru-RU" dirty="0" smtClean="0"/>
              <a:t>сеньора.</a:t>
            </a:r>
          </a:p>
          <a:p>
            <a:endParaRPr lang="ru-RU" dirty="0"/>
          </a:p>
        </p:txBody>
      </p:sp>
    </p:spTree>
    <p:extLst>
      <p:ext uri="{BB962C8B-B14F-4D97-AF65-F5344CB8AC3E}">
        <p14:creationId xmlns:p14="http://schemas.microsoft.com/office/powerpoint/2010/main" val="32627957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a:off x="0" y="1117599"/>
            <a:ext cx="211669" cy="270935"/>
          </a:xfrm>
        </p:spPr>
        <p:txBody>
          <a:bodyPr>
            <a:normAutofit fontScale="90000"/>
          </a:bodyPr>
          <a:lstStyle/>
          <a:p>
            <a:endParaRPr lang="ru-RU" dirty="0"/>
          </a:p>
        </p:txBody>
      </p:sp>
      <p:sp>
        <p:nvSpPr>
          <p:cNvPr id="3" name="Объект 2"/>
          <p:cNvSpPr>
            <a:spLocks noGrp="1"/>
          </p:cNvSpPr>
          <p:nvPr>
            <p:ph idx="1"/>
          </p:nvPr>
        </p:nvSpPr>
        <p:spPr>
          <a:xfrm>
            <a:off x="1295401" y="880533"/>
            <a:ext cx="9601196" cy="4995335"/>
          </a:xfrm>
        </p:spPr>
        <p:txBody>
          <a:bodyPr>
            <a:normAutofit fontScale="62500" lnSpcReduction="20000"/>
          </a:bodyPr>
          <a:lstStyle/>
          <a:p>
            <a:r>
              <a:rPr lang="ru-RU" dirty="0"/>
              <a:t>Теперь герцог </a:t>
            </a:r>
            <a:r>
              <a:rPr lang="ru-RU" dirty="0" err="1"/>
              <a:t>Гиенский</a:t>
            </a:r>
            <a:r>
              <a:rPr lang="ru-RU" dirty="0"/>
              <a:t> и король Англии стали разными лицами, и вопрос </a:t>
            </a:r>
            <a:r>
              <a:rPr lang="ru-RU" dirty="0" err="1"/>
              <a:t>Гиени</a:t>
            </a:r>
            <a:r>
              <a:rPr lang="ru-RU" dirty="0"/>
              <a:t> можно было считать решенным. Карл IV не допустил этого, предоставив принцу Эдуарду в качестве фьефа и, следовательно, вознаграждения за его </a:t>
            </a:r>
            <a:r>
              <a:rPr lang="ru-RU" dirty="0" err="1"/>
              <a:t>оммаж</a:t>
            </a:r>
            <a:r>
              <a:rPr lang="ru-RU" dirty="0"/>
              <a:t> лишь прибрежные области </a:t>
            </a:r>
            <a:r>
              <a:rPr lang="ru-RU" dirty="0" err="1"/>
              <a:t>Гиени</a:t>
            </a:r>
            <a:r>
              <a:rPr lang="ru-RU" dirty="0"/>
              <a:t>. </a:t>
            </a:r>
            <a:r>
              <a:rPr lang="ru-RU" dirty="0" err="1"/>
              <a:t>Ажене</a:t>
            </a:r>
            <a:r>
              <a:rPr lang="ru-RU" dirty="0"/>
              <a:t> осталось за </a:t>
            </a:r>
            <a:r>
              <a:rPr lang="ru-RU" dirty="0" err="1"/>
              <a:t>Капетингом</a:t>
            </a:r>
            <a:r>
              <a:rPr lang="ru-RU" dirty="0"/>
              <a:t>. Естественно, Эдуард II не согласился на это и счел нужным дезавуировать поступок своего сына. Карл IV только этого и ждал: он снова конфисковал герцогство.</a:t>
            </a:r>
          </a:p>
          <a:p>
            <a:r>
              <a:rPr lang="ru-RU" dirty="0"/>
              <a:t>Падение Эдуарда II и восхождение на престол Эдуарда III[1] изменили ситуацию на переговорах. 31 марта 1327 г. Эдуард III получил свое герцогство обратно взамен за обещание выплатить контрибуцию. Еще нужно было на деле вернуть крепости, которые уже три года удерживали чиновники французского короля.</a:t>
            </a:r>
          </a:p>
          <a:p>
            <a:r>
              <a:rPr lang="ru-RU" dirty="0"/>
              <a:t>При взгляде на карту дело становилось очевидным: за тридцать лет изматывающих действий под прочную власть </a:t>
            </a:r>
            <a:r>
              <a:rPr lang="ru-RU" dirty="0" err="1"/>
              <a:t>Капетинга</a:t>
            </a:r>
            <a:r>
              <a:rPr lang="ru-RU" dirty="0"/>
              <a:t> перешли богатые земли </a:t>
            </a:r>
            <a:r>
              <a:rPr lang="ru-RU" dirty="0" err="1"/>
              <a:t>Ажене</a:t>
            </a:r>
            <a:r>
              <a:rPr lang="ru-RU" dirty="0"/>
              <a:t> и </a:t>
            </a:r>
            <a:r>
              <a:rPr lang="ru-RU" dirty="0" err="1"/>
              <a:t>Базаде</a:t>
            </a:r>
            <a:r>
              <a:rPr lang="ru-RU" dirty="0"/>
              <a:t>, </a:t>
            </a:r>
            <a:r>
              <a:rPr lang="ru-RU" dirty="0" err="1"/>
              <a:t>Перигора</a:t>
            </a:r>
            <a:r>
              <a:rPr lang="ru-RU" dirty="0"/>
              <a:t> и </a:t>
            </a:r>
            <a:r>
              <a:rPr lang="ru-RU" dirty="0" err="1"/>
              <a:t>Лимузена</a:t>
            </a:r>
            <a:r>
              <a:rPr lang="ru-RU" dirty="0"/>
              <a:t>. От герцогства, признанного Парижским договором 1259 г. за Генрихом III, его правнук Эдуард III сохранил от </a:t>
            </a:r>
            <a:r>
              <a:rPr lang="ru-RU" dirty="0" err="1"/>
              <a:t>Шаранты</a:t>
            </a:r>
            <a:r>
              <a:rPr lang="ru-RU" dirty="0"/>
              <a:t> до </a:t>
            </a:r>
            <a:r>
              <a:rPr lang="ru-RU" dirty="0" err="1"/>
              <a:t>Адура</a:t>
            </a:r>
            <a:r>
              <a:rPr lang="ru-RU" dirty="0"/>
              <a:t> только прибрежные области </a:t>
            </a:r>
            <a:r>
              <a:rPr lang="ru-RU" dirty="0" err="1"/>
              <a:t>Сентонжа</a:t>
            </a:r>
            <a:r>
              <a:rPr lang="ru-RU" dirty="0"/>
              <a:t> и Гаскони. Бордо, этот нервный центр и оплот </a:t>
            </a:r>
            <a:r>
              <a:rPr lang="ru-RU" dirty="0" err="1"/>
              <a:t>аквитанской</a:t>
            </a:r>
            <a:r>
              <a:rPr lang="ru-RU" dirty="0"/>
              <a:t> экономики, оказался отрезанным от своих территорий в глубине материка. Континентальной части бывшего государства Плантагенетов просто-напросто грозило удушье.</a:t>
            </a:r>
          </a:p>
          <a:p>
            <a:r>
              <a:rPr lang="ru-RU" dirty="0"/>
              <a:t>На местах ситуация была хуже некуда. Чиновники короля Франции использовали любой предлог, чтобы оттянуть передачу территорий, возвращенных договором 1325 г. </a:t>
            </a:r>
            <a:r>
              <a:rPr lang="ru-RU" dirty="0" err="1"/>
              <a:t>Аквитанские</a:t>
            </a:r>
            <a:r>
              <a:rPr lang="ru-RU" dirty="0"/>
              <a:t> вассалы герцога-короля вовсю разыгрывали карту своей автономии и пользовались отсрочками за счет хитросплетений феодального права. Что угодно служило поводом для конфликта, а любой конфликт вел в суд сюзерена, иначе говоря, в Парижский парламент, тот самый «Суд короля», само существование которого напоминало Плантагенету, что в </a:t>
            </a:r>
            <a:r>
              <a:rPr lang="ru-RU" dirty="0" err="1"/>
              <a:t>Гиени</a:t>
            </a:r>
            <a:r>
              <a:rPr lang="ru-RU" dirty="0"/>
              <a:t> он не сюзерен и не суверен.</a:t>
            </a:r>
          </a:p>
          <a:p>
            <a:r>
              <a:rPr lang="ru-RU" dirty="0"/>
              <a:t>Каждая апелляция влекла за собой расследование. Чиновники французского короля непрестанно придирались к людям короля-герцога, а самолюбие последнего должно было смиряться с тем, что по любому поводу надо предоставлять оправдания своего присутствия и финансовые отчеты о своем управлении.</a:t>
            </a:r>
          </a:p>
        </p:txBody>
      </p:sp>
    </p:spTree>
    <p:extLst>
      <p:ext uri="{BB962C8B-B14F-4D97-AF65-F5344CB8AC3E}">
        <p14:creationId xmlns:p14="http://schemas.microsoft.com/office/powerpoint/2010/main" val="70770658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1723</TotalTime>
  <Words>2071</Words>
  <Application>Microsoft Office PowerPoint</Application>
  <PresentationFormat>Широкоэкранный</PresentationFormat>
  <Paragraphs>95</Paragraphs>
  <Slides>18</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18</vt:i4>
      </vt:variant>
    </vt:vector>
  </HeadingPairs>
  <TitlesOfParts>
    <vt:vector size="21" baseType="lpstr">
      <vt:lpstr>Arial</vt:lpstr>
      <vt:lpstr>Garamond</vt:lpstr>
      <vt:lpstr>Натуральные материалы</vt:lpstr>
      <vt:lpstr>Генрих II Плантагенет</vt:lpstr>
      <vt:lpstr>Семья</vt:lpstr>
      <vt:lpstr>Род Плантагенетов </vt:lpstr>
      <vt:lpstr>Презентация PowerPoint</vt:lpstr>
      <vt:lpstr>Род Плантагенетов</vt:lpstr>
      <vt:lpstr>Презентация PowerPoint</vt:lpstr>
      <vt:lpstr>Презентация PowerPoint</vt:lpstr>
      <vt:lpstr>Презентация PowerPoint</vt:lpstr>
      <vt:lpstr>Презентация PowerPoint</vt:lpstr>
      <vt:lpstr>Биография </vt:lpstr>
      <vt:lpstr>Немного о прозвище «короткий плащ»</vt:lpstr>
      <vt:lpstr>Правление Генриха II. Вступление на престол.</vt:lpstr>
      <vt:lpstr>Правление. Внешняя политика.</vt:lpstr>
      <vt:lpstr>Правление. Внутренняя политика</vt:lpstr>
      <vt:lpstr>Церковная политика</vt:lpstr>
      <vt:lpstr>Убийство Томаса Бекета</vt:lpstr>
      <vt:lpstr>Восстания сыновей и гражданская война</vt:lpstr>
      <vt:lpstr>Смерть Генриха II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Генрих II Плантагенет</dc:title>
  <dc:creator>Пользователь Windows</dc:creator>
  <cp:lastModifiedBy>Пользователь Windows</cp:lastModifiedBy>
  <cp:revision>28</cp:revision>
  <dcterms:created xsi:type="dcterms:W3CDTF">2017-12-19T15:57:01Z</dcterms:created>
  <dcterms:modified xsi:type="dcterms:W3CDTF">2017-12-25T17:22:45Z</dcterms:modified>
</cp:coreProperties>
</file>