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  <p:sldId id="263" r:id="rId9"/>
    <p:sldId id="266" r:id="rId10"/>
    <p:sldId id="264" r:id="rId11"/>
    <p:sldId id="267" r:id="rId12"/>
    <p:sldId id="25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1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фон для презентации литератур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30480"/>
            <a:ext cx="9144000" cy="688848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800" dirty="0" smtClean="0">
                <a:latin typeface="Georgia" pitchFamily="18" charset="0"/>
              </a:rPr>
              <a:t>Стили речи</a:t>
            </a:r>
            <a:endParaRPr lang="ru-RU" sz="8800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/>
              <a:t>Шестое марта.</a:t>
            </a:r>
            <a:endParaRPr lang="ru-RU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фон для презентации литература"/>
          <p:cNvPicPr>
            <a:picLocks noChangeAspect="1" noChangeArrowheads="1"/>
          </p:cNvPicPr>
          <p:nvPr/>
        </p:nvPicPr>
        <p:blipFill>
          <a:blip r:embed="rId2" cstate="print">
            <a:lum bright="12000" contrast="-18000"/>
          </a:blip>
          <a:srcRect/>
          <a:stretch>
            <a:fillRect/>
          </a:stretch>
        </p:blipFill>
        <p:spPr bwMode="auto">
          <a:xfrm>
            <a:off x="1" y="-30480"/>
            <a:ext cx="9144000" cy="688848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88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Текст №5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424936" cy="561662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/>
              <a:t>Трудно найти в Подмосковье такой же красивый город, как Коломна. Живописные устья рек, своеобразный ландшафт позволяют в полной мере насладиться красотами этого хранилища традиций древности.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Словно </a:t>
            </a:r>
            <a:r>
              <a:rPr lang="ru-RU" dirty="0" smtClean="0"/>
              <a:t>невидимые стражи города, при въезде в него гостей встречают монументальные стелы, а когда проезжаешь мимо Маринкиной башни, кажется, что ещё немного, и появится Дмитрий Донской.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Подобно </a:t>
            </a:r>
            <a:r>
              <a:rPr lang="ru-RU" dirty="0" smtClean="0"/>
              <a:t>большой птице, распахнул свои объятья недавно выстроенный Ледовый Дворец спорта.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фон для презентации литература"/>
          <p:cNvPicPr>
            <a:picLocks noChangeAspect="1" noChangeArrowheads="1"/>
          </p:cNvPicPr>
          <p:nvPr/>
        </p:nvPicPr>
        <p:blipFill>
          <a:blip r:embed="rId2" cstate="print">
            <a:lum bright="12000" contrast="-18000"/>
          </a:blip>
          <a:srcRect/>
          <a:stretch>
            <a:fillRect/>
          </a:stretch>
        </p:blipFill>
        <p:spPr bwMode="auto">
          <a:xfrm>
            <a:off x="1" y="-30480"/>
            <a:ext cx="9144000" cy="688848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88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Художественный  стиль 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7" y="1268761"/>
          <a:ext cx="8291264" cy="504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5194920"/>
              </a:tblGrid>
              <a:tr h="1368151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Цель, задачи текста (зачем говорить?)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105272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Сфера применения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(где говорить?)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297359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Особенности стиля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(как говорить?)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63888" y="1340768"/>
            <a:ext cx="4968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Georgia" pitchFamily="18" charset="0"/>
              </a:rPr>
              <a:t>Воздействие на мысли </a:t>
            </a:r>
            <a:r>
              <a:rPr lang="ru-RU" sz="2800" i="1" smtClean="0">
                <a:latin typeface="Georgia" pitchFamily="18" charset="0"/>
              </a:rPr>
              <a:t>и </a:t>
            </a:r>
            <a:r>
              <a:rPr lang="ru-RU" sz="2800" i="1" smtClean="0">
                <a:latin typeface="Georgia" pitchFamily="18" charset="0"/>
              </a:rPr>
              <a:t>чувства</a:t>
            </a:r>
            <a:endParaRPr lang="ru-RU" sz="2800" i="1" dirty="0"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3888" y="2852936"/>
            <a:ext cx="4968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Georgia" pitchFamily="18" charset="0"/>
              </a:rPr>
              <a:t>Художественная литература</a:t>
            </a:r>
            <a:endParaRPr lang="ru-RU" sz="2800" i="1" dirty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1880" y="4005064"/>
            <a:ext cx="54726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Georgia" pitchFamily="18" charset="0"/>
              </a:rPr>
              <a:t>Широкое использование </a:t>
            </a:r>
            <a:r>
              <a:rPr lang="ru-RU" sz="2800" i="1" dirty="0" smtClean="0">
                <a:latin typeface="Georgia" pitchFamily="18" charset="0"/>
              </a:rPr>
              <a:t>изобразительно-выразительных </a:t>
            </a:r>
            <a:r>
              <a:rPr lang="ru-RU" sz="2800" i="1" dirty="0" smtClean="0">
                <a:latin typeface="Georgia" pitchFamily="18" charset="0"/>
              </a:rPr>
              <a:t>средств; использование средств других </a:t>
            </a:r>
            <a:r>
              <a:rPr lang="ru-RU" sz="2800" i="1" dirty="0" smtClean="0">
                <a:latin typeface="Georgia" pitchFamily="18" charset="0"/>
              </a:rPr>
              <a:t>стилей</a:t>
            </a:r>
            <a:endParaRPr lang="ru-RU" sz="2800" i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фон для презентации литература"/>
          <p:cNvPicPr>
            <a:picLocks noChangeAspect="1" noChangeArrowheads="1"/>
          </p:cNvPicPr>
          <p:nvPr/>
        </p:nvPicPr>
        <p:blipFill>
          <a:blip r:embed="rId2" cstate="print">
            <a:lum bright="12000" contrast="-18000"/>
          </a:blip>
          <a:srcRect/>
          <a:stretch>
            <a:fillRect/>
          </a:stretch>
        </p:blipFill>
        <p:spPr bwMode="auto">
          <a:xfrm>
            <a:off x="1" y="-30480"/>
            <a:ext cx="9144000" cy="688848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88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Текст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“</a:t>
            </a:r>
            <a:r>
              <a:rPr lang="ru-RU" dirty="0" smtClean="0"/>
              <a:t>Ну что, Лёшка, рассказать тебе о нашем городе? Много памятников архитектуры, а не так давно был построен Ледовый Дворец. Мы туда с ребятами ходим кататься на коньках, так здорово! Также можно отдохнуть в Парке Мира или погонять на роликах у Вечного Огня. В общем, классно у нас в городе, приезжай – увидишь”.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фон для презентации литература"/>
          <p:cNvPicPr>
            <a:picLocks noChangeAspect="1" noChangeArrowheads="1"/>
          </p:cNvPicPr>
          <p:nvPr/>
        </p:nvPicPr>
        <p:blipFill>
          <a:blip r:embed="rId2" cstate="print">
            <a:lum bright="12000" contrast="-18000"/>
          </a:blip>
          <a:srcRect/>
          <a:stretch>
            <a:fillRect/>
          </a:stretch>
        </p:blipFill>
        <p:spPr bwMode="auto">
          <a:xfrm>
            <a:off x="1" y="-30480"/>
            <a:ext cx="9144000" cy="688848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88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Разговорный стиль 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7" y="1600200"/>
          <a:ext cx="8291264" cy="470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5194920"/>
              </a:tblGrid>
              <a:tr h="1105272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Цель, задачи текста (зачем говорить?)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105272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Сфера применения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(где говорить?)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965920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Особенности стиля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(как говорить?)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63888" y="1772816"/>
            <a:ext cx="4968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Georgia" pitchFamily="18" charset="0"/>
              </a:rPr>
              <a:t>Обмен мыслями, впечатлениями, общение</a:t>
            </a:r>
            <a:endParaRPr lang="ru-RU" sz="2800" i="1" dirty="0"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3888" y="2996952"/>
            <a:ext cx="4968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Georgia" pitchFamily="18" charset="0"/>
              </a:rPr>
              <a:t>Беседа в неофициальной обстановке; дружеские письма и послания</a:t>
            </a:r>
            <a:endParaRPr lang="ru-RU" sz="2800" i="1" dirty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3888" y="4365104"/>
            <a:ext cx="51845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Georgia" pitchFamily="18" charset="0"/>
              </a:rPr>
              <a:t>Эмоциональность речи, преобладание </a:t>
            </a:r>
            <a:r>
              <a:rPr lang="ru-RU" sz="2800" i="1" dirty="0" smtClean="0">
                <a:latin typeface="Georgia" pitchFamily="18" charset="0"/>
              </a:rPr>
              <a:t>разговорной и просторечной лексики; интонация, мимика, </a:t>
            </a:r>
            <a:r>
              <a:rPr lang="ru-RU" sz="2800" i="1" dirty="0" smtClean="0">
                <a:latin typeface="Georgia" pitchFamily="18" charset="0"/>
              </a:rPr>
              <a:t>жесты</a:t>
            </a:r>
            <a:endParaRPr lang="ru-RU" sz="2800" i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фон для презентации литература"/>
          <p:cNvPicPr>
            <a:picLocks noChangeAspect="1" noChangeArrowheads="1"/>
          </p:cNvPicPr>
          <p:nvPr/>
        </p:nvPicPr>
        <p:blipFill>
          <a:blip r:embed="rId2" cstate="print">
            <a:lum bright="12000" contrast="-18000"/>
          </a:blip>
          <a:srcRect/>
          <a:stretch>
            <a:fillRect/>
          </a:stretch>
        </p:blipFill>
        <p:spPr bwMode="auto">
          <a:xfrm>
            <a:off x="0" y="0"/>
            <a:ext cx="9144000" cy="688848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88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Текст 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80526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/>
              <a:t>Коломна – город, основанный в 1177 году. Летописные сведения свидетельствуют о детерминации финно-угорской группы языков в названии этого города.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Лингвистический </a:t>
            </a:r>
            <a:r>
              <a:rPr lang="ru-RU" dirty="0" smtClean="0"/>
              <a:t>анализ, проведённый исследователями и учёными – языковедами, подтверждает эту гипотезу.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Развивая </a:t>
            </a:r>
            <a:r>
              <a:rPr lang="ru-RU" dirty="0" smtClean="0"/>
              <a:t>свои исторические традиции, город входит в пятёрку самых динамично развивающихся субъектов Подмосковья.</a:t>
            </a:r>
          </a:p>
          <a:p>
            <a:pPr>
              <a:buNone/>
            </a:pPr>
            <a:r>
              <a:rPr lang="ru-RU" dirty="0" smtClean="0"/>
              <a:t>		Анализ </a:t>
            </a:r>
            <a:r>
              <a:rPr lang="ru-RU" dirty="0" smtClean="0"/>
              <a:t>географического положения города позволяет предположить, что в городе и районе преобладают суглинистые почвы, а рельеф местности и климат подходит для стабильного овощеводства.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фон для презентации литература"/>
          <p:cNvPicPr>
            <a:picLocks noChangeAspect="1" noChangeArrowheads="1"/>
          </p:cNvPicPr>
          <p:nvPr/>
        </p:nvPicPr>
        <p:blipFill>
          <a:blip r:embed="rId2" cstate="print">
            <a:lum bright="12000" contrast="-18000"/>
          </a:blip>
          <a:srcRect/>
          <a:stretch>
            <a:fillRect/>
          </a:stretch>
        </p:blipFill>
        <p:spPr bwMode="auto">
          <a:xfrm>
            <a:off x="1" y="-30480"/>
            <a:ext cx="9144000" cy="688848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88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Научный стиль 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7" y="1600200"/>
          <a:ext cx="8291264" cy="5141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5194920"/>
              </a:tblGrid>
              <a:tr h="1105272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Цель, задачи текста (зачем говорить?)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897360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Сфера применения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(где говорить?)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872208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Особенности стиля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(как говорить?)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63888" y="1772816"/>
            <a:ext cx="4968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Georgia" pitchFamily="18" charset="0"/>
              </a:rPr>
              <a:t>Сообщение, передача научной информации</a:t>
            </a:r>
            <a:endParaRPr lang="ru-RU" sz="2800" i="1" dirty="0"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3888" y="2996952"/>
            <a:ext cx="49685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Georgia" pitchFamily="18" charset="0"/>
              </a:rPr>
              <a:t>Научные труды, выступления, доклады, </a:t>
            </a:r>
            <a:r>
              <a:rPr lang="ru-RU" sz="2800" i="1" dirty="0" smtClean="0">
                <a:latin typeface="Georgia" pitchFamily="18" charset="0"/>
              </a:rPr>
              <a:t>лекции; </a:t>
            </a:r>
            <a:r>
              <a:rPr lang="ru-RU" sz="2800" i="1" dirty="0" smtClean="0">
                <a:latin typeface="Georgia" pitchFamily="18" charset="0"/>
              </a:rPr>
              <a:t>учебники, научно-популярные </a:t>
            </a:r>
            <a:r>
              <a:rPr lang="ru-RU" sz="2800" i="1" dirty="0" smtClean="0">
                <a:latin typeface="Georgia" pitchFamily="18" charset="0"/>
              </a:rPr>
              <a:t>книги</a:t>
            </a:r>
            <a:endParaRPr lang="ru-RU" sz="2800" i="1" dirty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3888" y="4941168"/>
            <a:ext cx="51845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Georgia" pitchFamily="18" charset="0"/>
              </a:rPr>
              <a:t>Однозначные слова; термины; отсутствие образных </a:t>
            </a:r>
            <a:r>
              <a:rPr lang="ru-RU" sz="2800" i="1" dirty="0" smtClean="0">
                <a:latin typeface="Georgia" pitchFamily="18" charset="0"/>
              </a:rPr>
              <a:t>средств, логичность</a:t>
            </a:r>
            <a:endParaRPr lang="ru-RU" sz="2800" i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фон для презентации литература"/>
          <p:cNvPicPr>
            <a:picLocks noChangeAspect="1" noChangeArrowheads="1"/>
          </p:cNvPicPr>
          <p:nvPr/>
        </p:nvPicPr>
        <p:blipFill>
          <a:blip r:embed="rId2" cstate="print">
            <a:lum bright="12000" contrast="-18000"/>
          </a:blip>
          <a:srcRect/>
          <a:stretch>
            <a:fillRect/>
          </a:stretch>
        </p:blipFill>
        <p:spPr bwMode="auto">
          <a:xfrm>
            <a:off x="1" y="-30480"/>
            <a:ext cx="9144000" cy="688848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88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Текст №3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92941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/>
              <a:t>Коломна территориально и юридически квалифицируется как часть Подмосковья.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В </a:t>
            </a:r>
            <a:r>
              <a:rPr lang="ru-RU" dirty="0" smtClean="0"/>
              <a:t>городе и районе проживают немногим более 143 тысяч человек. За последние годы бурно развивается жилищное строительство, уменьшилась детская смертность, наблюдается положительная динамика в плане деторождения. Администрация города Коломны делает всё возможное для динамического развития города и повышения уровня благосостояния граждан.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фон для презентации литература"/>
          <p:cNvPicPr>
            <a:picLocks noChangeAspect="1" noChangeArrowheads="1"/>
          </p:cNvPicPr>
          <p:nvPr/>
        </p:nvPicPr>
        <p:blipFill>
          <a:blip r:embed="rId2" cstate="print">
            <a:lum bright="12000" contrast="-18000"/>
          </a:blip>
          <a:srcRect/>
          <a:stretch>
            <a:fillRect/>
          </a:stretch>
        </p:blipFill>
        <p:spPr bwMode="auto">
          <a:xfrm>
            <a:off x="1" y="-30480"/>
            <a:ext cx="9144000" cy="688848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88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Официально-деловой стиль 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7" y="1268761"/>
          <a:ext cx="8291264" cy="5278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5194920"/>
              </a:tblGrid>
              <a:tr h="1080119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Цель, задачи текста (зачем говорить?)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012775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Сфера применения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(где говорить?)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893912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Особенности стиля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(как говорить?)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63888" y="1484784"/>
            <a:ext cx="4968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Georgia" pitchFamily="18" charset="0"/>
              </a:rPr>
              <a:t>Точная передача деловой</a:t>
            </a:r>
          </a:p>
          <a:p>
            <a:r>
              <a:rPr lang="ru-RU" sz="2800" i="1" dirty="0" smtClean="0">
                <a:latin typeface="Georgia" pitchFamily="18" charset="0"/>
              </a:rPr>
              <a:t>информации</a:t>
            </a:r>
            <a:endParaRPr lang="ru-RU" sz="2800" i="1" dirty="0"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91880" y="2636912"/>
            <a:ext cx="540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Georgia" pitchFamily="18" charset="0"/>
              </a:rPr>
              <a:t>Официальная обстановка;</a:t>
            </a:r>
          </a:p>
          <a:p>
            <a:r>
              <a:rPr lang="ru-RU" sz="2800" i="1" dirty="0" smtClean="0">
                <a:latin typeface="Georgia" pitchFamily="18" charset="0"/>
              </a:rPr>
              <a:t>деловые </a:t>
            </a:r>
            <a:r>
              <a:rPr lang="ru-RU" sz="2800" i="1" dirty="0" smtClean="0">
                <a:latin typeface="Georgia" pitchFamily="18" charset="0"/>
              </a:rPr>
              <a:t>бумаги (объявления, заявления, справки, отчёты), документы</a:t>
            </a:r>
            <a:endParaRPr lang="ru-RU" sz="2800" i="1" dirty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3888" y="4653136"/>
            <a:ext cx="54726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Georgia" pitchFamily="18" charset="0"/>
              </a:rPr>
              <a:t>Термины, речевые штампы, канцеляризмы; конкретность, </a:t>
            </a:r>
            <a:endParaRPr lang="ru-RU" sz="2800" i="1" dirty="0" smtClean="0">
              <a:latin typeface="Georgia" pitchFamily="18" charset="0"/>
            </a:endParaRPr>
          </a:p>
          <a:p>
            <a:r>
              <a:rPr lang="ru-RU" sz="2800" i="1" dirty="0" smtClean="0">
                <a:latin typeface="Georgia" pitchFamily="18" charset="0"/>
              </a:rPr>
              <a:t>официальность</a:t>
            </a:r>
            <a:endParaRPr lang="ru-RU" sz="2800" i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фон для презентации литература"/>
          <p:cNvPicPr>
            <a:picLocks noChangeAspect="1" noChangeArrowheads="1"/>
          </p:cNvPicPr>
          <p:nvPr/>
        </p:nvPicPr>
        <p:blipFill>
          <a:blip r:embed="rId2" cstate="print">
            <a:lum bright="12000" contrast="-18000"/>
          </a:blip>
          <a:srcRect/>
          <a:stretch>
            <a:fillRect/>
          </a:stretch>
        </p:blipFill>
        <p:spPr bwMode="auto">
          <a:xfrm>
            <a:off x="1" y="-30480"/>
            <a:ext cx="9144000" cy="688848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88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Текст №4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83264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/>
              <a:t>Коломна – древний город, основанный в 12 веке. Согласно летописным сведениям, он появился всего лишь на 30 лет позднее Москвы. Само слово “Коломна” относится к финно-угорским племенам, жившим здесь до прихода славян. На их наречии это слово означало “место около кладбища”.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Другие </a:t>
            </a:r>
            <a:r>
              <a:rPr lang="ru-RU" dirty="0" smtClean="0"/>
              <a:t>данные свидетельствуют о том, что слово Коломна имеет “географическое” происхождение – ведь есть и река Коломенка, и село Коломенское. Существует также и красивая легенда об основании нашего города итальянским графом Карлом Колонною, спасавшимся от гонений римского папы </a:t>
            </a:r>
            <a:r>
              <a:rPr lang="ru-RU" dirty="0" err="1" smtClean="0"/>
              <a:t>Вонифатия</a:t>
            </a:r>
            <a:r>
              <a:rPr lang="ru-RU" dirty="0" smtClean="0"/>
              <a:t> 8.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Как </a:t>
            </a:r>
            <a:r>
              <a:rPr lang="ru-RU" dirty="0" smtClean="0"/>
              <a:t>бы там ни было, сегодня Коломна – культурный и промышленный центр Подмосковья, город, которым мы, </a:t>
            </a:r>
            <a:r>
              <a:rPr lang="ru-RU" dirty="0" err="1" smtClean="0"/>
              <a:t>коломчане</a:t>
            </a:r>
            <a:r>
              <a:rPr lang="ru-RU" dirty="0" smtClean="0"/>
              <a:t>, гордимся.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фон для презентации литература"/>
          <p:cNvPicPr>
            <a:picLocks noChangeAspect="1" noChangeArrowheads="1"/>
          </p:cNvPicPr>
          <p:nvPr/>
        </p:nvPicPr>
        <p:blipFill>
          <a:blip r:embed="rId2" cstate="print">
            <a:lum bright="12000" contrast="-18000"/>
          </a:blip>
          <a:srcRect/>
          <a:stretch>
            <a:fillRect/>
          </a:stretch>
        </p:blipFill>
        <p:spPr bwMode="auto">
          <a:xfrm>
            <a:off x="1" y="-30480"/>
            <a:ext cx="9144000" cy="688848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88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Публицистический  стиль 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6" y="1600200"/>
          <a:ext cx="8496943" cy="50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3154"/>
                <a:gridCol w="5323789"/>
              </a:tblGrid>
              <a:tr h="1105272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Цель, задачи текста (зачем говорить?)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753344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Сфера применения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(где говорить?)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944216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Особенности стиля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(как говорить?)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63888" y="1772816"/>
            <a:ext cx="5112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Georgia" pitchFamily="18" charset="0"/>
              </a:rPr>
              <a:t>Сообщение, воздействие на слушателей или читателей</a:t>
            </a:r>
            <a:endParaRPr lang="ru-RU" sz="2800" i="1" dirty="0"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3888" y="2996952"/>
            <a:ext cx="51845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Georgia" pitchFamily="18" charset="0"/>
              </a:rPr>
              <a:t>Выступления, доклады , средства </a:t>
            </a:r>
            <a:r>
              <a:rPr lang="ru-RU" sz="2800" i="1" dirty="0" smtClean="0">
                <a:latin typeface="Georgia" pitchFamily="18" charset="0"/>
              </a:rPr>
              <a:t>массовой </a:t>
            </a:r>
            <a:r>
              <a:rPr lang="ru-RU" sz="2800" i="1" dirty="0" smtClean="0">
                <a:latin typeface="Georgia" pitchFamily="18" charset="0"/>
              </a:rPr>
              <a:t>информации</a:t>
            </a:r>
            <a:r>
              <a:rPr lang="ru-RU" sz="2800" i="1" dirty="0" smtClean="0">
                <a:latin typeface="Georgia" pitchFamily="18" charset="0"/>
              </a:rPr>
              <a:t> </a:t>
            </a:r>
            <a:r>
              <a:rPr lang="ru-RU" sz="2800" i="1" dirty="0" smtClean="0">
                <a:latin typeface="Georgia" pitchFamily="18" charset="0"/>
              </a:rPr>
              <a:t>(статьи в газетах, </a:t>
            </a:r>
            <a:r>
              <a:rPr lang="ru-RU" sz="2800" i="1" dirty="0" err="1" smtClean="0">
                <a:latin typeface="Georgia" pitchFamily="18" charset="0"/>
              </a:rPr>
              <a:t>жрналах</a:t>
            </a:r>
            <a:r>
              <a:rPr lang="ru-RU" sz="2800" i="1" dirty="0" smtClean="0">
                <a:latin typeface="Georgia" pitchFamily="18" charset="0"/>
              </a:rPr>
              <a:t>)</a:t>
            </a:r>
            <a:endParaRPr lang="ru-RU" sz="2800" i="1" dirty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1880" y="4797152"/>
            <a:ext cx="56521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Georgia" pitchFamily="18" charset="0"/>
              </a:rPr>
              <a:t>Торжественная лексика, эмоциональность; соединение стандартизированных слов и средств выразительности</a:t>
            </a:r>
            <a:endParaRPr lang="ru-RU" sz="2800" i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264</Words>
  <Application>Microsoft Office PowerPoint</Application>
  <PresentationFormat>Экран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Стили речи</vt:lpstr>
      <vt:lpstr>Текст №1</vt:lpstr>
      <vt:lpstr>Разговорный стиль </vt:lpstr>
      <vt:lpstr>Текст №2</vt:lpstr>
      <vt:lpstr>Научный стиль </vt:lpstr>
      <vt:lpstr>Текст №3</vt:lpstr>
      <vt:lpstr>Официально-деловой стиль </vt:lpstr>
      <vt:lpstr>Текст №4</vt:lpstr>
      <vt:lpstr>Публицистический  стиль </vt:lpstr>
      <vt:lpstr>Текст №5</vt:lpstr>
      <vt:lpstr>Художественный  стиль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Стили речи</dc:title>
  <dc:creator>Home</dc:creator>
  <cp:lastModifiedBy>Home</cp:lastModifiedBy>
  <cp:revision>3</cp:revision>
  <dcterms:created xsi:type="dcterms:W3CDTF">2017-03-05T17:26:30Z</dcterms:created>
  <dcterms:modified xsi:type="dcterms:W3CDTF">2017-03-05T17:47:56Z</dcterms:modified>
</cp:coreProperties>
</file>